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722" r:id="rId5"/>
    <p:sldId id="260" r:id="rId6"/>
    <p:sldId id="688" r:id="rId7"/>
    <p:sldId id="725" r:id="rId8"/>
    <p:sldId id="685" r:id="rId9"/>
    <p:sldId id="261" r:id="rId10"/>
    <p:sldId id="726" r:id="rId11"/>
    <p:sldId id="727" r:id="rId12"/>
    <p:sldId id="728" r:id="rId13"/>
    <p:sldId id="729" r:id="rId14"/>
    <p:sldId id="730" r:id="rId15"/>
    <p:sldId id="262" r:id="rId16"/>
    <p:sldId id="731" r:id="rId17"/>
    <p:sldId id="732" r:id="rId18"/>
    <p:sldId id="733" r:id="rId19"/>
    <p:sldId id="734" r:id="rId20"/>
    <p:sldId id="735" r:id="rId21"/>
    <p:sldId id="737" r:id="rId22"/>
    <p:sldId id="701" r:id="rId23"/>
    <p:sldId id="259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28E49D-0605-4956-9E39-A4B80B568C49}">
          <p14:sldIdLst>
            <p14:sldId id="256"/>
            <p14:sldId id="257"/>
            <p14:sldId id="258"/>
            <p14:sldId id="722"/>
            <p14:sldId id="260"/>
            <p14:sldId id="688"/>
            <p14:sldId id="725"/>
            <p14:sldId id="685"/>
            <p14:sldId id="261"/>
            <p14:sldId id="726"/>
            <p14:sldId id="727"/>
            <p14:sldId id="728"/>
            <p14:sldId id="729"/>
            <p14:sldId id="730"/>
            <p14:sldId id="262"/>
            <p14:sldId id="731"/>
            <p14:sldId id="732"/>
            <p14:sldId id="733"/>
            <p14:sldId id="734"/>
            <p14:sldId id="735"/>
            <p14:sldId id="737"/>
            <p14:sldId id="701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EAFF"/>
    <a:srgbClr val="002630"/>
    <a:srgbClr val="116370"/>
    <a:srgbClr val="0014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280" autoAdjust="0"/>
  </p:normalViewPr>
  <p:slideViewPr>
    <p:cSldViewPr snapToGrid="0">
      <p:cViewPr varScale="1">
        <p:scale>
          <a:sx n="78" d="100"/>
          <a:sy n="78" d="100"/>
        </p:scale>
        <p:origin x="233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671E47-9860-4E4D-ADB6-D92FFDE4CA46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CF4C9-FC34-4686-9745-63EAC349AC1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7591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F4C9-FC34-4686-9745-63EAC349AC1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5816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62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806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43221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2917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F4C9-FC34-4686-9745-63EAC349AC1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9221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4852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36292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755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29505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3371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F4C9-FC34-4686-9745-63EAC349AC1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291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F4C9-FC34-4686-9745-63EAC349AC18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2504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51316C-3D54-439B-9175-227A00B8C09A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F4C9-FC34-4686-9745-63EAC349AC1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8898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F4C9-FC34-4686-9745-63EAC349AC1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88066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F4C9-FC34-4686-9745-63EAC349AC1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742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F4C9-FC34-4686-9745-63EAC349AC1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9062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CF4C9-FC34-4686-9745-63EAC349AC1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918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D96F10-DAB2-41BE-95D6-3F7AC12C183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0929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B2BF03-C43B-4A12-B84F-FE6A70FB0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8CF8C8-6B34-479F-8711-BF7057AC49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2CC2E7-5CD3-4E37-8731-DA2BED1E3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EE4D34-50A9-413A-94D6-6150F2EBBF5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6B8606-122E-4CEE-8E19-FCAD2B790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ADD021-37C6-452D-802C-82C034E63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A2C162-3823-4EB5-8E9F-E0DC66AE10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392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BA657E-2945-4B96-A58A-FB2551D6D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08139FF-53BB-42B9-A407-AFD2B9D00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E34C5C-07E8-4298-A15D-0ECB675621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EE4D34-50A9-413A-94D6-6150F2EBBF5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93A8ED-C2EE-49DC-99C7-3DBC5EF36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E617E6-84A9-4ACC-AA40-1E17C2B83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A2C162-3823-4EB5-8E9F-E0DC66AE10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22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71758A3-50EF-46C2-89D0-373B5C89F8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D69CAAC-860C-490D-B234-3F452B6AB0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B6F1B5-35FD-4CF8-98B6-3F0ED8682A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EE4D34-50A9-413A-94D6-6150F2EBBF5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14AB7E-465A-42F5-9154-DFB6D4B6A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2A842B-2BC8-4225-8939-B413CB06A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A2C162-3823-4EB5-8E9F-E0DC66AE10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0681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580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27025"/>
            <a:ext cx="10515600" cy="5850255"/>
          </a:xfrm>
          <a:prstGeom prst="rect">
            <a:avLst/>
          </a:prstGeom>
        </p:spPr>
        <p:txBody>
          <a:bodyPr/>
          <a:lstStyle>
            <a:lvl2pPr>
              <a:defRPr/>
            </a:lvl2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9D9C70D-B7C8-466D-B87C-22D855EF72C6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9045BA-9AC9-4435-A9A0-D822685BA7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905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2F5420-8F5B-4237-872C-2B5E8CE49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E386E5-7D92-486F-84A7-B6747639B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8D8DF2-5B5F-458B-B29A-BED626FBF7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EE4D34-50A9-413A-94D6-6150F2EBBF5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A9B0CD-B794-4220-9391-EACF4247F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752291-3E49-4173-A6D3-5BAFD7674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A2C162-3823-4EB5-8E9F-E0DC66AE10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7301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7F98B4-3743-4926-B84D-1F4FD1195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23E0F2-61BE-40DD-A6F6-4D5C0B0C8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1E6717-4E9F-4453-B28C-8A28064FBB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EE4D34-50A9-413A-94D6-6150F2EBBF5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AB17C5-DC4B-42BA-8B4B-4446056E2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414DDE-9D06-431E-A60C-20B076884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A2C162-3823-4EB5-8E9F-E0DC66AE10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47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5FD1BD-5B6D-4BF9-83EF-0314F1A41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D02BBC-4430-4071-9007-32D22EED85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4F2396-B3DC-4A83-B97E-1DC20DA409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13ED4F3-EF61-499D-954A-9202E45B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EE4D34-50A9-413A-94D6-6150F2EBBF5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E6FAA4-CC62-432B-A4A8-3828B142E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C998DEF-8F4F-4D97-AF1C-E613291C1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A2C162-3823-4EB5-8E9F-E0DC66AE10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73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B07FB1-C6A3-4615-AFC9-2A9F4E065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7B05A2-C4AE-40E1-983C-0ADBDF896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4F97A32-7B3F-4A3C-B030-8C6E64273E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46DF2D6-CFFE-4CC8-BB22-E9008EDE7D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5B57DAF-D80B-4955-96D1-FAF3968CBB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540412C-205C-4A95-8D99-CEAC00480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EE4D34-50A9-413A-94D6-6150F2EBBF5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F75B7FE-5F5E-4AF7-A5B2-EC505F81B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6F0D0E2-757E-4C85-AB60-B2E887870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A2C162-3823-4EB5-8E9F-E0DC66AE10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38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2EC671-E5B2-4197-9313-F549A4DD6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C3868D-0025-4BB0-9A26-C669DC7F6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EE4D34-50A9-413A-94D6-6150F2EBBF5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B9850C3-1FC6-4A42-A8DA-DA6A58C7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AFA3FD5-3FF9-413E-A772-77E681651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A2C162-3823-4EB5-8E9F-E0DC66AE10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22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FF61FE7-3F99-4405-BE2A-89E1DA6B89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EE4D34-50A9-413A-94D6-6150F2EBBF5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037CE64-48C6-49CE-A795-DB3637DF4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B00256-CFFA-4196-83FC-1A56EA48E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A2C162-3823-4EB5-8E9F-E0DC66AE10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29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41A9D6-4628-4482-8874-BD8A7CE57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17A793-5F99-4BD2-B7E5-AD82CCDE2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16CCCC5-0883-4181-ACC5-FB7CC4AB8A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86A470-8163-4417-B654-1BD76E60D97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EE4D34-50A9-413A-94D6-6150F2EBBF5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0D4EDC-38EA-4B10-8681-5F9BB561A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8A6E349-1E24-478C-95F4-21310DA04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A2C162-3823-4EB5-8E9F-E0DC66AE10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736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61CCDE-6FA3-4D6F-9AA8-4406A2299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DA3F323-D24A-4793-83DB-F49D717D36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18EC22-1165-42C4-A630-A68469A67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06200CF-45B4-4852-B99D-57298E0C78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EE4D34-50A9-413A-94D6-6150F2EBBF58}" type="datetimeFigureOut">
              <a:rPr lang="zh-CN" altLang="en-US" smtClean="0"/>
              <a:t>2019/8/22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AA95BA-8E6E-443E-B51D-2AA68EF4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C6CEE7-D05C-4251-AF60-961AD26AF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BA2C162-3823-4EB5-8E9F-E0DC66AE105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264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1564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3" r:id="rId13"/>
  </p:sldLayoutIdLst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285E2D4-DD18-4846-92E1-AB11131028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97" r="38616" b="23968"/>
          <a:stretch/>
        </p:blipFill>
        <p:spPr>
          <a:xfrm rot="5400000">
            <a:off x="2667001" y="-2686051"/>
            <a:ext cx="6858000" cy="12230101"/>
          </a:xfrm>
          <a:prstGeom prst="rect">
            <a:avLst/>
          </a:prstGeom>
        </p:spPr>
      </p:pic>
      <p:pic>
        <p:nvPicPr>
          <p:cNvPr id="21" name="纯音乐 - 情书 - loveletter to you">
            <a:hlinkClick r:id="" action="ppaction://media"/>
            <a:extLst>
              <a:ext uri="{FF2B5EF4-FFF2-40B4-BE49-F238E27FC236}">
                <a16:creationId xmlns:a16="http://schemas.microsoft.com/office/drawing/2014/main" id="{228B457B-727D-4D8F-AAD5-77392028D1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40273" y="-1311008"/>
            <a:ext cx="609600" cy="609600"/>
          </a:xfrm>
          <a:prstGeom prst="rect">
            <a:avLst/>
          </a:prstGeom>
        </p:spPr>
      </p:pic>
      <p:sp>
        <p:nvSpPr>
          <p:cNvPr id="22" name="文本框 3">
            <a:extLst>
              <a:ext uri="{FF2B5EF4-FFF2-40B4-BE49-F238E27FC236}">
                <a16:creationId xmlns:a16="http://schemas.microsoft.com/office/drawing/2014/main" id="{863A1308-A90F-47A0-8FED-F40BDFCB2B12}"/>
              </a:ext>
            </a:extLst>
          </p:cNvPr>
          <p:cNvSpPr txBox="1"/>
          <p:nvPr/>
        </p:nvSpPr>
        <p:spPr>
          <a:xfrm>
            <a:off x="1071893" y="692074"/>
            <a:ext cx="920682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Churn Analysis of a Telecommunication Company</a:t>
            </a:r>
          </a:p>
        </p:txBody>
      </p:sp>
      <p:sp>
        <p:nvSpPr>
          <p:cNvPr id="23" name="文本框 3">
            <a:extLst>
              <a:ext uri="{FF2B5EF4-FFF2-40B4-BE49-F238E27FC236}">
                <a16:creationId xmlns:a16="http://schemas.microsoft.com/office/drawing/2014/main" id="{11DADC69-6DF5-4C4E-9AEE-B6D50A1F0A06}"/>
              </a:ext>
            </a:extLst>
          </p:cNvPr>
          <p:cNvSpPr txBox="1"/>
          <p:nvPr/>
        </p:nvSpPr>
        <p:spPr>
          <a:xfrm>
            <a:off x="3827890" y="2967335"/>
            <a:ext cx="8289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i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Springboard Data Science Capstone Project</a:t>
            </a:r>
          </a:p>
        </p:txBody>
      </p:sp>
      <p:sp>
        <p:nvSpPr>
          <p:cNvPr id="25" name="文本框 3">
            <a:extLst>
              <a:ext uri="{FF2B5EF4-FFF2-40B4-BE49-F238E27FC236}">
                <a16:creationId xmlns:a16="http://schemas.microsoft.com/office/drawing/2014/main" id="{D4934294-12D2-43B7-BE48-B12AC1C592E9}"/>
              </a:ext>
            </a:extLst>
          </p:cNvPr>
          <p:cNvSpPr txBox="1"/>
          <p:nvPr/>
        </p:nvSpPr>
        <p:spPr>
          <a:xfrm>
            <a:off x="7885245" y="5715690"/>
            <a:ext cx="43067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Presented by: Cuili Huang</a:t>
            </a:r>
          </a:p>
        </p:txBody>
      </p:sp>
    </p:spTree>
    <p:extLst>
      <p:ext uri="{BB962C8B-B14F-4D97-AF65-F5344CB8AC3E}">
        <p14:creationId xmlns:p14="http://schemas.microsoft.com/office/powerpoint/2010/main" val="1713893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2324391" y="1203105"/>
            <a:ext cx="6547383" cy="396583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CA" altLang="zh-CN" b="1" dirty="0">
                <a:solidFill>
                  <a:schemeClr val="accent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Explore the statistics for continuous features </a:t>
            </a:r>
            <a:endParaRPr lang="zh-CN" altLang="en-US" b="1" dirty="0">
              <a:solidFill>
                <a:schemeClr val="accent1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43B97E5-BB81-40D5-BEAF-011FA691D921}"/>
              </a:ext>
            </a:extLst>
          </p:cNvPr>
          <p:cNvGrpSpPr/>
          <p:nvPr/>
        </p:nvGrpSpPr>
        <p:grpSpPr>
          <a:xfrm>
            <a:off x="0" y="306459"/>
            <a:ext cx="5036410" cy="642916"/>
            <a:chOff x="0" y="306459"/>
            <a:chExt cx="5036410" cy="64291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7486B39-4E64-40B7-AFA2-EDF70F2FD8EB}"/>
                </a:ext>
              </a:extLst>
            </p:cNvPr>
            <p:cNvSpPr txBox="1"/>
            <p:nvPr/>
          </p:nvSpPr>
          <p:spPr>
            <a:xfrm>
              <a:off x="616500" y="549265"/>
              <a:ext cx="4419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DATA EXPLORATION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8D466826-973E-4E47-A99B-C4849B0747D0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1FD2E6B-D161-4F74-93F0-2FDE669256BC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pic>
        <p:nvPicPr>
          <p:cNvPr id="60" name="Picture 59">
            <a:extLst>
              <a:ext uri="{FF2B5EF4-FFF2-40B4-BE49-F238E27FC236}">
                <a16:creationId xmlns:a16="http://schemas.microsoft.com/office/drawing/2014/main" id="{AAB624E9-624E-475A-A893-7CEF47025C1F}"/>
              </a:ext>
            </a:extLst>
          </p:cNvPr>
          <p:cNvPicPr/>
          <p:nvPr/>
        </p:nvPicPr>
        <p:blipFill rotWithShape="1">
          <a:blip r:embed="rId3"/>
          <a:srcRect l="9159" t="33104" r="3572" b="21140"/>
          <a:stretch/>
        </p:blipFill>
        <p:spPr bwMode="auto">
          <a:xfrm>
            <a:off x="1207566" y="1819627"/>
            <a:ext cx="10184043" cy="434384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8992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2324391" y="1203105"/>
            <a:ext cx="6547383" cy="396583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CA" altLang="zh-CN" b="1" dirty="0">
                <a:solidFill>
                  <a:schemeClr val="accent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Plot the histograms for continuous features </a:t>
            </a:r>
            <a:endParaRPr lang="zh-CN" altLang="en-US" b="1" dirty="0">
              <a:solidFill>
                <a:schemeClr val="accent1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43B97E5-BB81-40D5-BEAF-011FA691D921}"/>
              </a:ext>
            </a:extLst>
          </p:cNvPr>
          <p:cNvGrpSpPr/>
          <p:nvPr/>
        </p:nvGrpSpPr>
        <p:grpSpPr>
          <a:xfrm>
            <a:off x="0" y="306459"/>
            <a:ext cx="5036410" cy="642916"/>
            <a:chOff x="0" y="306459"/>
            <a:chExt cx="5036410" cy="64291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7486B39-4E64-40B7-AFA2-EDF70F2FD8EB}"/>
                </a:ext>
              </a:extLst>
            </p:cNvPr>
            <p:cNvSpPr txBox="1"/>
            <p:nvPr/>
          </p:nvSpPr>
          <p:spPr>
            <a:xfrm>
              <a:off x="616500" y="549265"/>
              <a:ext cx="4419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DATA EXPLORATION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8D466826-973E-4E47-A99B-C4849B0747D0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1FD2E6B-D161-4F74-93F0-2FDE669256BC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C027458-25C3-47D6-9C4C-612D2B6AB26B}"/>
              </a:ext>
            </a:extLst>
          </p:cNvPr>
          <p:cNvSpPr txBox="1"/>
          <p:nvPr/>
        </p:nvSpPr>
        <p:spPr>
          <a:xfrm>
            <a:off x="616500" y="2729239"/>
            <a:ext cx="37391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A lot of customers who churned actually did it in the first month;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r>
              <a:rPr lang="en-US" dirty="0">
                <a:solidFill>
                  <a:srgbClr val="00B050"/>
                </a:solidFill>
              </a:rPr>
              <a:t>2.  Monthly charge about $20 has</a:t>
            </a:r>
          </a:p>
          <a:p>
            <a:r>
              <a:rPr lang="en-US" dirty="0">
                <a:solidFill>
                  <a:srgbClr val="00B050"/>
                </a:solidFill>
              </a:rPr>
              <a:t>    the highest counts.</a:t>
            </a:r>
            <a:endParaRPr lang="en-CA" dirty="0">
              <a:solidFill>
                <a:srgbClr val="00B050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546020-069C-42AE-9619-7EBF4E1B40AB}"/>
              </a:ext>
            </a:extLst>
          </p:cNvPr>
          <p:cNvPicPr/>
          <p:nvPr/>
        </p:nvPicPr>
        <p:blipFill rotWithShape="1">
          <a:blip r:embed="rId3"/>
          <a:srcRect l="13068" t="30494" r="25112" b="10659"/>
          <a:stretch/>
        </p:blipFill>
        <p:spPr bwMode="auto">
          <a:xfrm>
            <a:off x="4355616" y="1883216"/>
            <a:ext cx="7178784" cy="41287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2D8EABE-D666-4F0C-8659-DFDD23E4E46D}"/>
              </a:ext>
            </a:extLst>
          </p:cNvPr>
          <p:cNvPicPr/>
          <p:nvPr/>
        </p:nvPicPr>
        <p:blipFill rotWithShape="1">
          <a:blip r:embed="rId4"/>
          <a:srcRect l="13653" t="25551" r="41837" b="39397"/>
          <a:stretch/>
        </p:blipFill>
        <p:spPr bwMode="auto">
          <a:xfrm>
            <a:off x="8028000" y="4053600"/>
            <a:ext cx="3657600" cy="19584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28813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2324391" y="1203105"/>
            <a:ext cx="6547383" cy="43787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CA" altLang="zh-CN" sz="2000" b="1" dirty="0">
                <a:solidFill>
                  <a:schemeClr val="accent1"/>
                </a:solidFill>
                <a:ea typeface="Source Han Serif SC" panose="02020500000000000000" pitchFamily="18" charset="-122"/>
                <a:sym typeface="Source Han Serif SC" panose="02020500000000000000" pitchFamily="18" charset="-122"/>
              </a:rPr>
              <a:t>Plot </a:t>
            </a:r>
            <a:r>
              <a:rPr lang="en-CA" sz="2000" b="1" dirty="0">
                <a:solidFill>
                  <a:schemeClr val="accent1"/>
                </a:solidFill>
                <a:ea typeface="Source Han Serif SC" panose="02020500000000000000" pitchFamily="18" charset="-122"/>
              </a:rPr>
              <a:t>empirical cumulative distribution </a:t>
            </a:r>
            <a:r>
              <a:rPr lang="en-CA" altLang="zh-CN" sz="2000" b="1" dirty="0">
                <a:solidFill>
                  <a:schemeClr val="accent1"/>
                </a:solidFill>
                <a:ea typeface="Source Han Serif SC" panose="02020500000000000000" pitchFamily="18" charset="-122"/>
                <a:sym typeface="Source Han Serif SC" panose="02020500000000000000" pitchFamily="18" charset="-122"/>
              </a:rPr>
              <a:t> for tenure </a:t>
            </a:r>
            <a:endParaRPr lang="zh-CN" altLang="en-US" sz="2000" b="1" dirty="0">
              <a:solidFill>
                <a:schemeClr val="accent1"/>
              </a:solidFill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43B97E5-BB81-40D5-BEAF-011FA691D921}"/>
              </a:ext>
            </a:extLst>
          </p:cNvPr>
          <p:cNvGrpSpPr/>
          <p:nvPr/>
        </p:nvGrpSpPr>
        <p:grpSpPr>
          <a:xfrm>
            <a:off x="0" y="306459"/>
            <a:ext cx="5036410" cy="642916"/>
            <a:chOff x="0" y="306459"/>
            <a:chExt cx="5036410" cy="64291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7486B39-4E64-40B7-AFA2-EDF70F2FD8EB}"/>
                </a:ext>
              </a:extLst>
            </p:cNvPr>
            <p:cNvSpPr txBox="1"/>
            <p:nvPr/>
          </p:nvSpPr>
          <p:spPr>
            <a:xfrm>
              <a:off x="616500" y="549265"/>
              <a:ext cx="4419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DATA EXPLORATION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8D466826-973E-4E47-A99B-C4849B0747D0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1FD2E6B-D161-4F74-93F0-2FDE669256BC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0EB555D8-0DC9-48CE-AA32-89AD492ECAC3}"/>
              </a:ext>
            </a:extLst>
          </p:cNvPr>
          <p:cNvPicPr/>
          <p:nvPr/>
        </p:nvPicPr>
        <p:blipFill rotWithShape="1">
          <a:blip r:embed="rId3"/>
          <a:srcRect l="9983" t="38874" r="37162" b="23070"/>
          <a:stretch/>
        </p:blipFill>
        <p:spPr bwMode="auto">
          <a:xfrm>
            <a:off x="4861169" y="1796990"/>
            <a:ext cx="4771602" cy="240815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758021-A03F-4837-BDD3-4DF849AA4197}"/>
              </a:ext>
            </a:extLst>
          </p:cNvPr>
          <p:cNvPicPr/>
          <p:nvPr/>
        </p:nvPicPr>
        <p:blipFill rotWithShape="1">
          <a:blip r:embed="rId4"/>
          <a:srcRect l="11270" t="37088" r="29545" b="24031"/>
          <a:stretch/>
        </p:blipFill>
        <p:spPr bwMode="auto">
          <a:xfrm>
            <a:off x="2252108" y="4524109"/>
            <a:ext cx="4823286" cy="226156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A380C2F-AEAA-414D-8741-A8815EA52A79}"/>
              </a:ext>
            </a:extLst>
          </p:cNvPr>
          <p:cNvPicPr/>
          <p:nvPr/>
        </p:nvPicPr>
        <p:blipFill rotWithShape="1">
          <a:blip r:embed="rId5"/>
          <a:srcRect l="12089" t="28572" r="35223" b="34193"/>
          <a:stretch/>
        </p:blipFill>
        <p:spPr bwMode="auto">
          <a:xfrm>
            <a:off x="7075394" y="4524108"/>
            <a:ext cx="4683682" cy="226156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D5CD10-9433-4533-A469-945A366797B8}"/>
              </a:ext>
            </a:extLst>
          </p:cNvPr>
          <p:cNvSpPr txBox="1"/>
          <p:nvPr/>
        </p:nvSpPr>
        <p:spPr>
          <a:xfrm>
            <a:off x="791740" y="2184787"/>
            <a:ext cx="4069429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dirty="0">
                <a:solidFill>
                  <a:srgbClr val="00B050"/>
                </a:solidFill>
              </a:rPr>
              <a:t>80% of customers have tenure less than 60 months;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r>
              <a:rPr lang="en-US" dirty="0">
                <a:solidFill>
                  <a:srgbClr val="00B050"/>
                </a:solidFill>
              </a:rPr>
              <a:t>2. 80% of customers who had churned       have tenure less than 40 months.</a:t>
            </a:r>
          </a:p>
          <a:p>
            <a:r>
              <a:rPr lang="en-US" sz="1600" dirty="0"/>
              <a:t> </a:t>
            </a:r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1340675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2103353" y="1126323"/>
            <a:ext cx="7985294" cy="80720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Plot correlation heatmap to investigate the collinearity among features</a:t>
            </a:r>
            <a:endParaRPr lang="en-CA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20000"/>
              </a:lnSpc>
            </a:pPr>
            <a:endParaRPr lang="zh-CN" altLang="en-US" sz="2000" b="1" dirty="0">
              <a:solidFill>
                <a:schemeClr val="accent1"/>
              </a:solidFill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43B97E5-BB81-40D5-BEAF-011FA691D921}"/>
              </a:ext>
            </a:extLst>
          </p:cNvPr>
          <p:cNvGrpSpPr/>
          <p:nvPr/>
        </p:nvGrpSpPr>
        <p:grpSpPr>
          <a:xfrm>
            <a:off x="0" y="306459"/>
            <a:ext cx="5036410" cy="642916"/>
            <a:chOff x="0" y="306459"/>
            <a:chExt cx="5036410" cy="64291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7486B39-4E64-40B7-AFA2-EDF70F2FD8EB}"/>
                </a:ext>
              </a:extLst>
            </p:cNvPr>
            <p:cNvSpPr txBox="1"/>
            <p:nvPr/>
          </p:nvSpPr>
          <p:spPr>
            <a:xfrm>
              <a:off x="616500" y="549265"/>
              <a:ext cx="4419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DATA EXPLORATION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8D466826-973E-4E47-A99B-C4849B0747D0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1FD2E6B-D161-4F74-93F0-2FDE669256BC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pic>
        <p:nvPicPr>
          <p:cNvPr id="10" name="Picture 3" descr="C:\Users\Cuili Huang\AppData\Local\Microsoft\Windows\INetCache\Content.MSO\A29E89D1.tmp">
            <a:extLst>
              <a:ext uri="{FF2B5EF4-FFF2-40B4-BE49-F238E27FC236}">
                <a16:creationId xmlns:a16="http://schemas.microsoft.com/office/drawing/2014/main" id="{0069E6BD-6B0A-4E92-978B-F0AC1F5BB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3115" y="1884436"/>
            <a:ext cx="6624637" cy="470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B307233-A564-41CE-B6C0-185B531BBD93}"/>
              </a:ext>
            </a:extLst>
          </p:cNvPr>
          <p:cNvSpPr txBox="1"/>
          <p:nvPr/>
        </p:nvSpPr>
        <p:spPr>
          <a:xfrm>
            <a:off x="453710" y="2652458"/>
            <a:ext cx="3294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Some features are strongly correlated</a:t>
            </a:r>
            <a:endParaRPr lang="en-CA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085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2324391" y="1098403"/>
            <a:ext cx="7620472" cy="80720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en-US" alt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Delete some collinear features and re-plot the correlation heatmap</a:t>
            </a:r>
            <a:endParaRPr lang="en-CA" alt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lnSpc>
                <a:spcPct val="120000"/>
              </a:lnSpc>
            </a:pPr>
            <a:endParaRPr lang="zh-CN" altLang="en-US" sz="2000" b="1" dirty="0">
              <a:solidFill>
                <a:schemeClr val="accent1"/>
              </a:solidFill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43B97E5-BB81-40D5-BEAF-011FA691D921}"/>
              </a:ext>
            </a:extLst>
          </p:cNvPr>
          <p:cNvGrpSpPr/>
          <p:nvPr/>
        </p:nvGrpSpPr>
        <p:grpSpPr>
          <a:xfrm>
            <a:off x="0" y="306459"/>
            <a:ext cx="5036410" cy="642916"/>
            <a:chOff x="0" y="306459"/>
            <a:chExt cx="5036410" cy="64291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7486B39-4E64-40B7-AFA2-EDF70F2FD8EB}"/>
                </a:ext>
              </a:extLst>
            </p:cNvPr>
            <p:cNvSpPr txBox="1"/>
            <p:nvPr/>
          </p:nvSpPr>
          <p:spPr>
            <a:xfrm>
              <a:off x="616500" y="549265"/>
              <a:ext cx="4419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DATA EXPLORATION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8D466826-973E-4E47-A99B-C4849B0747D0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1FD2E6B-D161-4F74-93F0-2FDE669256BC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9C436C1-5130-47F6-A307-73173718F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278" y="1668256"/>
            <a:ext cx="6421740" cy="518974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309D445-32AE-45A1-854D-754C32D25402}"/>
              </a:ext>
            </a:extLst>
          </p:cNvPr>
          <p:cNvSpPr/>
          <p:nvPr/>
        </p:nvSpPr>
        <p:spPr>
          <a:xfrm>
            <a:off x="563066" y="2300551"/>
            <a:ext cx="382047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1400" b="1" dirty="0"/>
              <a:t>Featured deleted:</a:t>
            </a:r>
          </a:p>
          <a:p>
            <a:endParaRPr lang="en-CA" sz="1400" dirty="0"/>
          </a:p>
          <a:p>
            <a:r>
              <a:rPr lang="en-CA" sz="1400" dirty="0"/>
              <a:t>['</a:t>
            </a:r>
            <a:r>
              <a:rPr lang="en-CA" sz="1400" dirty="0" err="1"/>
              <a:t>OnlineSecurity_No</a:t>
            </a:r>
            <a:r>
              <a:rPr lang="en-CA" sz="1400" dirty="0"/>
              <a:t> internet service','</a:t>
            </a:r>
            <a:r>
              <a:rPr lang="en-CA" sz="1400" dirty="0" err="1"/>
              <a:t>StreamingMovies_No</a:t>
            </a:r>
            <a:r>
              <a:rPr lang="en-CA" sz="1400" dirty="0"/>
              <a:t> internet service', '</a:t>
            </a:r>
            <a:r>
              <a:rPr lang="en-CA" sz="1400" dirty="0" err="1"/>
              <a:t>OnlineBackup_No</a:t>
            </a:r>
            <a:r>
              <a:rPr lang="en-CA" sz="1400" dirty="0"/>
              <a:t> internet service','</a:t>
            </a:r>
            <a:r>
              <a:rPr lang="en-CA" sz="1400" dirty="0" err="1"/>
              <a:t>DeviceProtection_No</a:t>
            </a:r>
            <a:r>
              <a:rPr lang="en-CA" sz="1400" dirty="0"/>
              <a:t> internet service','</a:t>
            </a:r>
            <a:r>
              <a:rPr lang="en-CA" sz="1400" dirty="0" err="1"/>
              <a:t>TechSupport_No</a:t>
            </a:r>
            <a:r>
              <a:rPr lang="en-CA" sz="1400" dirty="0"/>
              <a:t> internet service','</a:t>
            </a:r>
            <a:r>
              <a:rPr lang="en-CA" sz="1400" dirty="0" err="1"/>
              <a:t>StreamingTV_No</a:t>
            </a:r>
            <a:r>
              <a:rPr lang="en-CA" sz="1400" dirty="0"/>
              <a:t> internet service','</a:t>
            </a:r>
            <a:r>
              <a:rPr lang="en-CA" sz="1400" dirty="0" err="1"/>
              <a:t>TotalCharges</a:t>
            </a:r>
            <a:r>
              <a:rPr lang="en-CA" sz="1400" dirty="0"/>
              <a:t>','</a:t>
            </a:r>
            <a:r>
              <a:rPr lang="en-CA" sz="1400" dirty="0" err="1"/>
              <a:t>InternetService_Fiber</a:t>
            </a:r>
            <a:r>
              <a:rPr lang="en-CA" sz="1400" dirty="0"/>
              <a:t> optic','</a:t>
            </a:r>
            <a:r>
              <a:rPr lang="en-CA" sz="1400" dirty="0" err="1"/>
              <a:t>MultipleLines_No</a:t>
            </a:r>
            <a:r>
              <a:rPr lang="en-CA" sz="1400" dirty="0"/>
              <a:t> phone service','</a:t>
            </a:r>
            <a:r>
              <a:rPr lang="en-CA" sz="1400" dirty="0" err="1"/>
              <a:t>MonthlyCharges</a:t>
            </a:r>
            <a:r>
              <a:rPr lang="en-CA" sz="1400" dirty="0"/>
              <a:t>']</a:t>
            </a:r>
          </a:p>
        </p:txBody>
      </p:sp>
    </p:spTree>
    <p:extLst>
      <p:ext uri="{BB962C8B-B14F-4D97-AF65-F5344CB8AC3E}">
        <p14:creationId xmlns:p14="http://schemas.microsoft.com/office/powerpoint/2010/main" val="3240946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49D684C-A575-40D4-973B-1E005D0412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406" r="15568"/>
          <a:stretch/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07D1969-DA84-4AB0-B0B4-7955DACF0F26}"/>
              </a:ext>
            </a:extLst>
          </p:cNvPr>
          <p:cNvSpPr txBox="1"/>
          <p:nvPr/>
        </p:nvSpPr>
        <p:spPr>
          <a:xfrm>
            <a:off x="6637655" y="4133850"/>
            <a:ext cx="2798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endParaRPr lang="zh-CN" altLang="en-US" sz="3600" b="1" dirty="0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3A79C13-5EDB-44A9-B4EC-020EC78B8CE0}"/>
              </a:ext>
            </a:extLst>
          </p:cNvPr>
          <p:cNvSpPr txBox="1"/>
          <p:nvPr/>
        </p:nvSpPr>
        <p:spPr>
          <a:xfrm>
            <a:off x="6637655" y="4779010"/>
            <a:ext cx="5095240" cy="9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80000"/>
              </a:lnSpc>
            </a:pPr>
            <a:r>
              <a:rPr lang="en-CA" altLang="zh-CN" sz="36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Machine Learning</a:t>
            </a:r>
            <a:endParaRPr lang="zh-CN" altLang="en-US" sz="3600" b="1" dirty="0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CC88DE1-2A12-43B3-966F-A63BCF8970CF}"/>
              </a:ext>
            </a:extLst>
          </p:cNvPr>
          <p:cNvCxnSpPr>
            <a:cxnSpLocks/>
          </p:cNvCxnSpPr>
          <p:nvPr/>
        </p:nvCxnSpPr>
        <p:spPr>
          <a:xfrm>
            <a:off x="6254115" y="2667000"/>
            <a:ext cx="0" cy="2824480"/>
          </a:xfrm>
          <a:prstGeom prst="line">
            <a:avLst/>
          </a:prstGeom>
          <a:ln w="19050">
            <a:solidFill>
              <a:srgbClr val="47EA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>
            <a:extLst>
              <a:ext uri="{FF2B5EF4-FFF2-40B4-BE49-F238E27FC236}">
                <a16:creationId xmlns:a16="http://schemas.microsoft.com/office/drawing/2014/main" id="{A32733FF-566B-4385-B7D2-BA7F442B15B3}"/>
              </a:ext>
            </a:extLst>
          </p:cNvPr>
          <p:cNvSpPr/>
          <p:nvPr/>
        </p:nvSpPr>
        <p:spPr>
          <a:xfrm>
            <a:off x="6937828" y="3022963"/>
            <a:ext cx="464457" cy="464457"/>
          </a:xfrm>
          <a:prstGeom prst="ellipse">
            <a:avLst/>
          </a:prstGeom>
          <a:solidFill>
            <a:srgbClr val="001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5C35F18-88D5-4428-BC80-7CDEE1F4E9EB}"/>
              </a:ext>
            </a:extLst>
          </p:cNvPr>
          <p:cNvSpPr txBox="1"/>
          <p:nvPr/>
        </p:nvSpPr>
        <p:spPr>
          <a:xfrm>
            <a:off x="6591390" y="2409190"/>
            <a:ext cx="215773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131085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id="{A43B97E5-BB81-40D5-BEAF-011FA691D921}"/>
              </a:ext>
            </a:extLst>
          </p:cNvPr>
          <p:cNvGrpSpPr/>
          <p:nvPr/>
        </p:nvGrpSpPr>
        <p:grpSpPr>
          <a:xfrm>
            <a:off x="0" y="306459"/>
            <a:ext cx="5036410" cy="642916"/>
            <a:chOff x="0" y="306459"/>
            <a:chExt cx="5036410" cy="64291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7486B39-4E64-40B7-AFA2-EDF70F2FD8EB}"/>
                </a:ext>
              </a:extLst>
            </p:cNvPr>
            <p:cNvSpPr txBox="1"/>
            <p:nvPr/>
          </p:nvSpPr>
          <p:spPr>
            <a:xfrm>
              <a:off x="616500" y="549265"/>
              <a:ext cx="4419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MACHINE LEARNING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8D466826-973E-4E47-A99B-C4849B0747D0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1FD2E6B-D161-4F74-93F0-2FDE669256BC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grpSp>
        <p:nvGrpSpPr>
          <p:cNvPr id="8" name="组合 156">
            <a:extLst>
              <a:ext uri="{FF2B5EF4-FFF2-40B4-BE49-F238E27FC236}">
                <a16:creationId xmlns:a16="http://schemas.microsoft.com/office/drawing/2014/main" id="{AD5FF8C9-6F22-430B-A6AB-56123C20CCE4}"/>
              </a:ext>
            </a:extLst>
          </p:cNvPr>
          <p:cNvGrpSpPr/>
          <p:nvPr/>
        </p:nvGrpSpPr>
        <p:grpSpPr>
          <a:xfrm>
            <a:off x="717570" y="1780497"/>
            <a:ext cx="5753029" cy="2908776"/>
            <a:chOff x="8355308" y="2192795"/>
            <a:chExt cx="3256904" cy="1274088"/>
          </a:xfrm>
        </p:grpSpPr>
        <p:sp>
          <p:nvSpPr>
            <p:cNvPr id="9" name="矩形 157">
              <a:extLst>
                <a:ext uri="{FF2B5EF4-FFF2-40B4-BE49-F238E27FC236}">
                  <a16:creationId xmlns:a16="http://schemas.microsoft.com/office/drawing/2014/main" id="{30D7E986-0E39-4029-81DC-FE5922E19F82}"/>
                </a:ext>
              </a:extLst>
            </p:cNvPr>
            <p:cNvSpPr/>
            <p:nvPr/>
          </p:nvSpPr>
          <p:spPr>
            <a:xfrm>
              <a:off x="8386921" y="2192795"/>
              <a:ext cx="3225291" cy="1737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CA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BASE MODEL :  LOGISTIC REGRESSION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10" name="文本框 158">
              <a:extLst>
                <a:ext uri="{FF2B5EF4-FFF2-40B4-BE49-F238E27FC236}">
                  <a16:creationId xmlns:a16="http://schemas.microsoft.com/office/drawing/2014/main" id="{7929E5BD-6AD6-4C88-BA21-EE694ECAFF47}"/>
                </a:ext>
              </a:extLst>
            </p:cNvPr>
            <p:cNvSpPr txBox="1"/>
            <p:nvPr/>
          </p:nvSpPr>
          <p:spPr>
            <a:xfrm>
              <a:off x="8355308" y="2492397"/>
              <a:ext cx="2873600" cy="97448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457200" lvl="0" indent="-457200" algn="l">
                <a:lnSpc>
                  <a:spcPct val="200000"/>
                </a:lnSpc>
                <a:buAutoNum type="arabicPeriod"/>
              </a:pP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Split dataset into training dataset (60%) and testing dataset (40%)</a:t>
              </a:r>
            </a:p>
            <a:p>
              <a:pPr marL="457200" lvl="0" indent="-457200">
                <a:lnSpc>
                  <a:spcPct val="200000"/>
                </a:lnSpc>
                <a:buAutoNum type="arabicPeriod"/>
              </a:pP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Create the hyperparameter grid</a:t>
              </a:r>
            </a:p>
            <a:p>
              <a:pPr marL="457200" lvl="0" indent="-457200">
                <a:lnSpc>
                  <a:spcPct val="200000"/>
                </a:lnSpc>
                <a:buAutoNum type="arabicPeriod"/>
              </a:pP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Use </a:t>
              </a:r>
              <a:r>
                <a:rPr lang="en-CA" altLang="zh-CN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GridSearchCV</a:t>
              </a: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 method</a:t>
              </a:r>
              <a:endPara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6ADEED7-5A24-4552-96F7-DCCC117CA902}"/>
              </a:ext>
            </a:extLst>
          </p:cNvPr>
          <p:cNvPicPr/>
          <p:nvPr/>
        </p:nvPicPr>
        <p:blipFill rotWithShape="1">
          <a:blip r:embed="rId3"/>
          <a:srcRect l="11722" t="45192" r="33884" b="12343"/>
          <a:stretch/>
        </p:blipFill>
        <p:spPr bwMode="auto">
          <a:xfrm>
            <a:off x="6096000" y="1876636"/>
            <a:ext cx="5937783" cy="332357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45149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id="{A43B97E5-BB81-40D5-BEAF-011FA691D921}"/>
              </a:ext>
            </a:extLst>
          </p:cNvPr>
          <p:cNvGrpSpPr/>
          <p:nvPr/>
        </p:nvGrpSpPr>
        <p:grpSpPr>
          <a:xfrm>
            <a:off x="0" y="306459"/>
            <a:ext cx="5036410" cy="642916"/>
            <a:chOff x="0" y="306459"/>
            <a:chExt cx="5036410" cy="64291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7486B39-4E64-40B7-AFA2-EDF70F2FD8EB}"/>
                </a:ext>
              </a:extLst>
            </p:cNvPr>
            <p:cNvSpPr txBox="1"/>
            <p:nvPr/>
          </p:nvSpPr>
          <p:spPr>
            <a:xfrm>
              <a:off x="616500" y="549265"/>
              <a:ext cx="4419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MACHINE LEARNING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8D466826-973E-4E47-A99B-C4849B0747D0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1FD2E6B-D161-4F74-93F0-2FDE669256BC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grpSp>
        <p:nvGrpSpPr>
          <p:cNvPr id="8" name="组合 156">
            <a:extLst>
              <a:ext uri="{FF2B5EF4-FFF2-40B4-BE49-F238E27FC236}">
                <a16:creationId xmlns:a16="http://schemas.microsoft.com/office/drawing/2014/main" id="{AD5FF8C9-6F22-430B-A6AB-56123C20CCE4}"/>
              </a:ext>
            </a:extLst>
          </p:cNvPr>
          <p:cNvGrpSpPr/>
          <p:nvPr/>
        </p:nvGrpSpPr>
        <p:grpSpPr>
          <a:xfrm>
            <a:off x="717570" y="1780498"/>
            <a:ext cx="5753029" cy="3515031"/>
            <a:chOff x="8355308" y="2192795"/>
            <a:chExt cx="3256904" cy="1539637"/>
          </a:xfrm>
        </p:grpSpPr>
        <p:sp>
          <p:nvSpPr>
            <p:cNvPr id="9" name="矩形 157">
              <a:extLst>
                <a:ext uri="{FF2B5EF4-FFF2-40B4-BE49-F238E27FC236}">
                  <a16:creationId xmlns:a16="http://schemas.microsoft.com/office/drawing/2014/main" id="{30D7E986-0E39-4029-81DC-FE5922E19F82}"/>
                </a:ext>
              </a:extLst>
            </p:cNvPr>
            <p:cNvSpPr/>
            <p:nvPr/>
          </p:nvSpPr>
          <p:spPr>
            <a:xfrm>
              <a:off x="8386921" y="2192795"/>
              <a:ext cx="3225291" cy="1737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CA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GRADIENT BOOSTING MODEL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10" name="文本框 158">
              <a:extLst>
                <a:ext uri="{FF2B5EF4-FFF2-40B4-BE49-F238E27FC236}">
                  <a16:creationId xmlns:a16="http://schemas.microsoft.com/office/drawing/2014/main" id="{7929E5BD-6AD6-4C88-BA21-EE694ECAFF47}"/>
                </a:ext>
              </a:extLst>
            </p:cNvPr>
            <p:cNvSpPr txBox="1"/>
            <p:nvPr/>
          </p:nvSpPr>
          <p:spPr>
            <a:xfrm>
              <a:off x="8355308" y="2492397"/>
              <a:ext cx="2873600" cy="124003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457200" lvl="0" indent="-457200">
                <a:lnSpc>
                  <a:spcPct val="200000"/>
                </a:lnSpc>
                <a:buAutoNum type="arabicPeriod"/>
              </a:pPr>
              <a:r>
                <a:rPr lang="en-CA" altLang="zh-CN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LightGBM</a:t>
              </a: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 model</a:t>
              </a:r>
            </a:p>
            <a:p>
              <a:pPr marL="457200" lvl="0" indent="-457200">
                <a:lnSpc>
                  <a:spcPct val="200000"/>
                </a:lnSpc>
                <a:buAutoNum type="arabicPeriod"/>
              </a:pP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Use default </a:t>
              </a:r>
              <a:r>
                <a:rPr lang="en-CA" altLang="zh-CN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hyperparemeters</a:t>
              </a:r>
              <a:endParaRPr lang="en-CA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  <a:p>
              <a:pPr marL="457200" indent="-457200">
                <a:lnSpc>
                  <a:spcPct val="200000"/>
                </a:lnSpc>
                <a:buFontTx/>
                <a:buAutoNum type="arabicPeriod"/>
              </a:pP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Training dataset (75%) and testing dataset (25%)</a:t>
              </a:r>
            </a:p>
            <a:p>
              <a:pPr marL="457200" lvl="0" indent="-457200">
                <a:lnSpc>
                  <a:spcPct val="200000"/>
                </a:lnSpc>
                <a:buAutoNum type="arabicPeriod"/>
              </a:pP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154261FB-AA09-4077-B8A4-36F8B02B49BD}"/>
              </a:ext>
            </a:extLst>
          </p:cNvPr>
          <p:cNvPicPr/>
          <p:nvPr/>
        </p:nvPicPr>
        <p:blipFill rotWithShape="1">
          <a:blip r:embed="rId3"/>
          <a:srcRect l="13099" t="25824" r="36073" b="30895"/>
          <a:stretch/>
        </p:blipFill>
        <p:spPr bwMode="auto">
          <a:xfrm>
            <a:off x="5975011" y="1647317"/>
            <a:ext cx="6037831" cy="389443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1799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id="{A43B97E5-BB81-40D5-BEAF-011FA691D921}"/>
              </a:ext>
            </a:extLst>
          </p:cNvPr>
          <p:cNvGrpSpPr/>
          <p:nvPr/>
        </p:nvGrpSpPr>
        <p:grpSpPr>
          <a:xfrm>
            <a:off x="0" y="306459"/>
            <a:ext cx="5036410" cy="642916"/>
            <a:chOff x="0" y="306459"/>
            <a:chExt cx="5036410" cy="64291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7486B39-4E64-40B7-AFA2-EDF70F2FD8EB}"/>
                </a:ext>
              </a:extLst>
            </p:cNvPr>
            <p:cNvSpPr txBox="1"/>
            <p:nvPr/>
          </p:nvSpPr>
          <p:spPr>
            <a:xfrm>
              <a:off x="616500" y="549265"/>
              <a:ext cx="4419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MACHINE LEARNING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8D466826-973E-4E47-A99B-C4849B0747D0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1FD2E6B-D161-4F74-93F0-2FDE669256BC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grpSp>
        <p:nvGrpSpPr>
          <p:cNvPr id="8" name="组合 156">
            <a:extLst>
              <a:ext uri="{FF2B5EF4-FFF2-40B4-BE49-F238E27FC236}">
                <a16:creationId xmlns:a16="http://schemas.microsoft.com/office/drawing/2014/main" id="{AD5FF8C9-6F22-430B-A6AB-56123C20CCE4}"/>
              </a:ext>
            </a:extLst>
          </p:cNvPr>
          <p:cNvGrpSpPr/>
          <p:nvPr/>
        </p:nvGrpSpPr>
        <p:grpSpPr>
          <a:xfrm>
            <a:off x="717570" y="1780498"/>
            <a:ext cx="5753029" cy="2961034"/>
            <a:chOff x="8355308" y="2192795"/>
            <a:chExt cx="3256904" cy="1296978"/>
          </a:xfrm>
        </p:grpSpPr>
        <p:sp>
          <p:nvSpPr>
            <p:cNvPr id="9" name="矩形 157">
              <a:extLst>
                <a:ext uri="{FF2B5EF4-FFF2-40B4-BE49-F238E27FC236}">
                  <a16:creationId xmlns:a16="http://schemas.microsoft.com/office/drawing/2014/main" id="{30D7E986-0E39-4029-81DC-FE5922E19F82}"/>
                </a:ext>
              </a:extLst>
            </p:cNvPr>
            <p:cNvSpPr/>
            <p:nvPr/>
          </p:nvSpPr>
          <p:spPr>
            <a:xfrm>
              <a:off x="8386921" y="2192795"/>
              <a:ext cx="3225291" cy="1737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FEATURE ANALYSIS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10" name="文本框 158">
              <a:extLst>
                <a:ext uri="{FF2B5EF4-FFF2-40B4-BE49-F238E27FC236}">
                  <a16:creationId xmlns:a16="http://schemas.microsoft.com/office/drawing/2014/main" id="{7929E5BD-6AD6-4C88-BA21-EE694ECAFF47}"/>
                </a:ext>
              </a:extLst>
            </p:cNvPr>
            <p:cNvSpPr txBox="1"/>
            <p:nvPr/>
          </p:nvSpPr>
          <p:spPr>
            <a:xfrm>
              <a:off x="8355308" y="2492397"/>
              <a:ext cx="2873600" cy="99737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457200" lvl="0" indent="-457200">
                <a:lnSpc>
                  <a:spcPct val="200000"/>
                </a:lnSpc>
                <a:buAutoNum type="arabicPeriod"/>
              </a:pPr>
              <a:r>
                <a:rPr lang="en-CA" altLang="zh-CN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LightGBM</a:t>
              </a: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 model and </a:t>
              </a:r>
              <a:r>
                <a:rPr lang="en-CA" altLang="zh-CN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shap</a:t>
              </a:r>
              <a:endParaRPr lang="en-CA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  <a:p>
              <a:pPr marL="457200" lvl="0" indent="-457200">
                <a:lnSpc>
                  <a:spcPct val="200000"/>
                </a:lnSpc>
                <a:buAutoNum type="arabicPeriod"/>
              </a:pP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Explore the most important features that impact the output</a:t>
              </a:r>
            </a:p>
            <a:p>
              <a:pPr marL="457200" lvl="0" indent="-457200">
                <a:lnSpc>
                  <a:spcPct val="200000"/>
                </a:lnSpc>
                <a:buAutoNum type="arabicPeriod"/>
              </a:pP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F9912DFD-89A4-48BD-9B5B-298550CDA7A0}"/>
              </a:ext>
            </a:extLst>
          </p:cNvPr>
          <p:cNvPicPr/>
          <p:nvPr/>
        </p:nvPicPr>
        <p:blipFill rotWithShape="1">
          <a:blip r:embed="rId3"/>
          <a:srcRect l="11723" t="27061" r="22978" b="6298"/>
          <a:stretch/>
        </p:blipFill>
        <p:spPr bwMode="auto">
          <a:xfrm>
            <a:off x="6585485" y="1144649"/>
            <a:ext cx="3879215" cy="263969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2FD7CCE-A033-4FBF-941E-181DD23000D2}"/>
              </a:ext>
            </a:extLst>
          </p:cNvPr>
          <p:cNvPicPr/>
          <p:nvPr/>
        </p:nvPicPr>
        <p:blipFill rotWithShape="1">
          <a:blip r:embed="rId4"/>
          <a:srcRect l="11448" t="22116" r="16659" b="4945"/>
          <a:stretch/>
        </p:blipFill>
        <p:spPr bwMode="auto">
          <a:xfrm>
            <a:off x="6585485" y="3875678"/>
            <a:ext cx="4272280" cy="28898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618D373-0BD7-463F-A7B8-4403C645ED73}"/>
              </a:ext>
            </a:extLst>
          </p:cNvPr>
          <p:cNvSpPr txBox="1"/>
          <p:nvPr/>
        </p:nvSpPr>
        <p:spPr>
          <a:xfrm>
            <a:off x="2986813" y="6379444"/>
            <a:ext cx="4426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16 </a:t>
            </a:r>
            <a:r>
              <a:rPr lang="en-CA" sz="1200" dirty="0" err="1"/>
              <a:t>Contract_Two</a:t>
            </a:r>
            <a:r>
              <a:rPr lang="en-CA" sz="1200" dirty="0"/>
              <a:t> year, 4 tenure , 15 </a:t>
            </a:r>
            <a:r>
              <a:rPr lang="en-CA" sz="1200" dirty="0" err="1"/>
              <a:t>Contract_One</a:t>
            </a:r>
            <a:r>
              <a:rPr lang="en-CA" sz="1200" dirty="0"/>
              <a:t> year</a:t>
            </a:r>
          </a:p>
        </p:txBody>
      </p:sp>
    </p:spTree>
    <p:extLst>
      <p:ext uri="{BB962C8B-B14F-4D97-AF65-F5344CB8AC3E}">
        <p14:creationId xmlns:p14="http://schemas.microsoft.com/office/powerpoint/2010/main" val="181413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id="{A43B97E5-BB81-40D5-BEAF-011FA691D921}"/>
              </a:ext>
            </a:extLst>
          </p:cNvPr>
          <p:cNvGrpSpPr/>
          <p:nvPr/>
        </p:nvGrpSpPr>
        <p:grpSpPr>
          <a:xfrm>
            <a:off x="0" y="306459"/>
            <a:ext cx="5036410" cy="642916"/>
            <a:chOff x="0" y="306459"/>
            <a:chExt cx="5036410" cy="64291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7486B39-4E64-40B7-AFA2-EDF70F2FD8EB}"/>
                </a:ext>
              </a:extLst>
            </p:cNvPr>
            <p:cNvSpPr txBox="1"/>
            <p:nvPr/>
          </p:nvSpPr>
          <p:spPr>
            <a:xfrm>
              <a:off x="616500" y="549265"/>
              <a:ext cx="4419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MACHINE LEARNING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8D466826-973E-4E47-A99B-C4849B0747D0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1FD2E6B-D161-4F74-93F0-2FDE669256BC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grpSp>
        <p:nvGrpSpPr>
          <p:cNvPr id="8" name="组合 156">
            <a:extLst>
              <a:ext uri="{FF2B5EF4-FFF2-40B4-BE49-F238E27FC236}">
                <a16:creationId xmlns:a16="http://schemas.microsoft.com/office/drawing/2014/main" id="{AD5FF8C9-6F22-430B-A6AB-56123C20CCE4}"/>
              </a:ext>
            </a:extLst>
          </p:cNvPr>
          <p:cNvGrpSpPr/>
          <p:nvPr/>
        </p:nvGrpSpPr>
        <p:grpSpPr>
          <a:xfrm>
            <a:off x="717570" y="1780498"/>
            <a:ext cx="5753029" cy="4069028"/>
            <a:chOff x="8355308" y="2192795"/>
            <a:chExt cx="3256904" cy="1782296"/>
          </a:xfrm>
        </p:grpSpPr>
        <p:sp>
          <p:nvSpPr>
            <p:cNvPr id="9" name="矩形 157">
              <a:extLst>
                <a:ext uri="{FF2B5EF4-FFF2-40B4-BE49-F238E27FC236}">
                  <a16:creationId xmlns:a16="http://schemas.microsoft.com/office/drawing/2014/main" id="{30D7E986-0E39-4029-81DC-FE5922E19F82}"/>
                </a:ext>
              </a:extLst>
            </p:cNvPr>
            <p:cNvSpPr/>
            <p:nvPr/>
          </p:nvSpPr>
          <p:spPr>
            <a:xfrm>
              <a:off x="8435125" y="2192795"/>
              <a:ext cx="3177087" cy="17371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FEATURE ANALYSIS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10" name="文本框 158">
              <a:extLst>
                <a:ext uri="{FF2B5EF4-FFF2-40B4-BE49-F238E27FC236}">
                  <a16:creationId xmlns:a16="http://schemas.microsoft.com/office/drawing/2014/main" id="{7929E5BD-6AD6-4C88-BA21-EE694ECAFF47}"/>
                </a:ext>
              </a:extLst>
            </p:cNvPr>
            <p:cNvSpPr txBox="1"/>
            <p:nvPr/>
          </p:nvSpPr>
          <p:spPr>
            <a:xfrm>
              <a:off x="8355308" y="2492397"/>
              <a:ext cx="2873600" cy="148269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457200" lvl="0" indent="-457200">
                <a:lnSpc>
                  <a:spcPct val="200000"/>
                </a:lnSpc>
                <a:buAutoNum type="arabicPeriod"/>
              </a:pP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Determine which features carrying useful information</a:t>
              </a:r>
            </a:p>
            <a:p>
              <a:pPr marL="457200" lvl="0" indent="-457200">
                <a:lnSpc>
                  <a:spcPct val="200000"/>
                </a:lnSpc>
                <a:buAutoNum type="arabicPeriod"/>
              </a:pP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Add feature one by one to the </a:t>
              </a:r>
              <a:r>
                <a:rPr lang="en-CA" altLang="zh-CN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LightGBM</a:t>
              </a:r>
              <a:r>
                <a:rPr lang="en-CA" altLang="zh-CN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rPr>
                <a:t> model in the descending order of importance</a:t>
              </a:r>
            </a:p>
            <a:p>
              <a:pPr marL="457200" lvl="0" indent="-457200">
                <a:lnSpc>
                  <a:spcPct val="200000"/>
                </a:lnSpc>
                <a:buAutoNum type="arabicPeriod"/>
              </a:pPr>
              <a:endPara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734299D2-677C-413C-8CFB-6D0FDB60C744}"/>
              </a:ext>
            </a:extLst>
          </p:cNvPr>
          <p:cNvPicPr/>
          <p:nvPr/>
        </p:nvPicPr>
        <p:blipFill rotWithShape="1">
          <a:blip r:embed="rId3"/>
          <a:srcRect l="12000" t="37775" r="10569" b="14550"/>
          <a:stretch/>
        </p:blipFill>
        <p:spPr bwMode="auto">
          <a:xfrm>
            <a:off x="5730704" y="2191042"/>
            <a:ext cx="6114614" cy="348309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0181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09C2C24-612B-4C58-AE4C-A5B29E8B8F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8105"/>
          <a:stretch/>
        </p:blipFill>
        <p:spPr>
          <a:xfrm>
            <a:off x="0" y="0"/>
            <a:ext cx="12268200" cy="6858001"/>
          </a:xfrm>
          <a:prstGeom prst="rect">
            <a:avLst/>
          </a:pr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B5AA7A7-199C-48C9-B4A5-36513DB3188F}"/>
              </a:ext>
            </a:extLst>
          </p:cNvPr>
          <p:cNvCxnSpPr>
            <a:cxnSpLocks/>
          </p:cNvCxnSpPr>
          <p:nvPr/>
        </p:nvCxnSpPr>
        <p:spPr>
          <a:xfrm flipV="1">
            <a:off x="1296878" y="1079174"/>
            <a:ext cx="1" cy="5635733"/>
          </a:xfrm>
          <a:prstGeom prst="line">
            <a:avLst/>
          </a:prstGeom>
          <a:ln w="38100">
            <a:solidFill>
              <a:srgbClr val="47EA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3185A695-D086-451B-B4D2-90C57D10879C}"/>
              </a:ext>
            </a:extLst>
          </p:cNvPr>
          <p:cNvSpPr txBox="1"/>
          <p:nvPr/>
        </p:nvSpPr>
        <p:spPr>
          <a:xfrm>
            <a:off x="1658257" y="1288324"/>
            <a:ext cx="854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01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998D97B-713C-45A9-B75C-C036AD09F992}"/>
              </a:ext>
            </a:extLst>
          </p:cNvPr>
          <p:cNvSpPr txBox="1"/>
          <p:nvPr/>
        </p:nvSpPr>
        <p:spPr>
          <a:xfrm>
            <a:off x="2700927" y="1406978"/>
            <a:ext cx="3961130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20000"/>
              </a:lnSpc>
            </a:pPr>
            <a:r>
              <a:rPr lang="en-CA" altLang="zh-CN" sz="2000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Introduction</a:t>
            </a:r>
            <a:endParaRPr lang="zh-CN" altLang="en-US" sz="2000" dirty="0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4C7DE0C-EDE2-4D84-B7F1-B49263F275B4}"/>
              </a:ext>
            </a:extLst>
          </p:cNvPr>
          <p:cNvSpPr txBox="1"/>
          <p:nvPr/>
        </p:nvSpPr>
        <p:spPr>
          <a:xfrm>
            <a:off x="1658256" y="2294086"/>
            <a:ext cx="854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02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00EC331-343E-468A-9658-B989EE3BADDC}"/>
              </a:ext>
            </a:extLst>
          </p:cNvPr>
          <p:cNvSpPr txBox="1"/>
          <p:nvPr/>
        </p:nvSpPr>
        <p:spPr>
          <a:xfrm>
            <a:off x="2682147" y="2411624"/>
            <a:ext cx="3961130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20000"/>
              </a:lnSpc>
            </a:pPr>
            <a:r>
              <a:rPr lang="en-CA" altLang="zh-CN" sz="2000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Data Wrangling</a:t>
            </a:r>
            <a:endParaRPr lang="zh-CN" altLang="en-US" sz="2000" dirty="0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F814256-FB93-4E9E-80E7-5FB00FF69973}"/>
              </a:ext>
            </a:extLst>
          </p:cNvPr>
          <p:cNvSpPr txBox="1"/>
          <p:nvPr/>
        </p:nvSpPr>
        <p:spPr>
          <a:xfrm>
            <a:off x="1658256" y="3323897"/>
            <a:ext cx="854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03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D41CA52-4BB7-46F2-A5E5-B10BD5DBE6C2}"/>
              </a:ext>
            </a:extLst>
          </p:cNvPr>
          <p:cNvSpPr txBox="1"/>
          <p:nvPr/>
        </p:nvSpPr>
        <p:spPr>
          <a:xfrm>
            <a:off x="2682147" y="3407825"/>
            <a:ext cx="3961130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20000"/>
              </a:lnSpc>
            </a:pPr>
            <a:r>
              <a:rPr lang="en-US" altLang="zh-CN" sz="2000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Data Exploration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C3B1492-D484-4759-A86E-D175E9A7898B}"/>
              </a:ext>
            </a:extLst>
          </p:cNvPr>
          <p:cNvSpPr txBox="1"/>
          <p:nvPr/>
        </p:nvSpPr>
        <p:spPr>
          <a:xfrm>
            <a:off x="1658256" y="4285203"/>
            <a:ext cx="854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04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44D5515-D863-404C-8A68-224FCC5EA226}"/>
              </a:ext>
            </a:extLst>
          </p:cNvPr>
          <p:cNvSpPr txBox="1"/>
          <p:nvPr/>
        </p:nvSpPr>
        <p:spPr>
          <a:xfrm>
            <a:off x="2682147" y="4404026"/>
            <a:ext cx="3961130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20000"/>
              </a:lnSpc>
            </a:pPr>
            <a:r>
              <a:rPr lang="en-US" altLang="zh-CN" sz="2000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Machine Learning</a:t>
            </a:r>
          </a:p>
        </p:txBody>
      </p:sp>
      <p:sp>
        <p:nvSpPr>
          <p:cNvPr id="15" name="TextBox 2">
            <a:extLst>
              <a:ext uri="{FF2B5EF4-FFF2-40B4-BE49-F238E27FC236}">
                <a16:creationId xmlns:a16="http://schemas.microsoft.com/office/drawing/2014/main" id="{28C3E748-1482-4161-B529-F0D04B69773E}"/>
              </a:ext>
            </a:extLst>
          </p:cNvPr>
          <p:cNvSpPr txBox="1"/>
          <p:nvPr/>
        </p:nvSpPr>
        <p:spPr>
          <a:xfrm>
            <a:off x="8641557" y="586729"/>
            <a:ext cx="2394063" cy="492444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r>
              <a:rPr lang="en-CA" altLang="zh-CN" sz="48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Agenda</a:t>
            </a:r>
            <a:endParaRPr lang="zh-CN" altLang="en-US" sz="4800" b="1" dirty="0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17" name="文本框 9">
            <a:extLst>
              <a:ext uri="{FF2B5EF4-FFF2-40B4-BE49-F238E27FC236}">
                <a16:creationId xmlns:a16="http://schemas.microsoft.com/office/drawing/2014/main" id="{A59A20DC-4E7C-475D-9E1C-D6CDC0C02776}"/>
              </a:ext>
            </a:extLst>
          </p:cNvPr>
          <p:cNvSpPr txBox="1"/>
          <p:nvPr/>
        </p:nvSpPr>
        <p:spPr>
          <a:xfrm>
            <a:off x="1658255" y="5262409"/>
            <a:ext cx="854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05</a:t>
            </a:r>
          </a:p>
        </p:txBody>
      </p:sp>
      <p:sp>
        <p:nvSpPr>
          <p:cNvPr id="18" name="文本框 10">
            <a:extLst>
              <a:ext uri="{FF2B5EF4-FFF2-40B4-BE49-F238E27FC236}">
                <a16:creationId xmlns:a16="http://schemas.microsoft.com/office/drawing/2014/main" id="{D45CACEE-9E7B-492F-8182-280B08DF768E}"/>
              </a:ext>
            </a:extLst>
          </p:cNvPr>
          <p:cNvSpPr txBox="1"/>
          <p:nvPr/>
        </p:nvSpPr>
        <p:spPr>
          <a:xfrm>
            <a:off x="2682147" y="5370388"/>
            <a:ext cx="3961130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20000"/>
              </a:lnSpc>
            </a:pPr>
            <a:r>
              <a:rPr lang="en-US" altLang="zh-CN" sz="2000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887429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>
            <a:extLst>
              <a:ext uri="{FF2B5EF4-FFF2-40B4-BE49-F238E27FC236}">
                <a16:creationId xmlns:a16="http://schemas.microsoft.com/office/drawing/2014/main" id="{A43B97E5-BB81-40D5-BEAF-011FA691D921}"/>
              </a:ext>
            </a:extLst>
          </p:cNvPr>
          <p:cNvGrpSpPr/>
          <p:nvPr/>
        </p:nvGrpSpPr>
        <p:grpSpPr>
          <a:xfrm>
            <a:off x="0" y="306459"/>
            <a:ext cx="5036410" cy="642916"/>
            <a:chOff x="0" y="306459"/>
            <a:chExt cx="5036410" cy="642916"/>
          </a:xfrm>
        </p:grpSpPr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D7486B39-4E64-40B7-AFA2-EDF70F2FD8EB}"/>
                </a:ext>
              </a:extLst>
            </p:cNvPr>
            <p:cNvSpPr txBox="1"/>
            <p:nvPr/>
          </p:nvSpPr>
          <p:spPr>
            <a:xfrm>
              <a:off x="616500" y="549265"/>
              <a:ext cx="44199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MACHINE LEARNING</a:t>
              </a: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8D466826-973E-4E47-A99B-C4849B0747D0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B1FD2E6B-D161-4F74-93F0-2FDE669256BC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sp>
        <p:nvSpPr>
          <p:cNvPr id="10" name="文本框 158">
            <a:extLst>
              <a:ext uri="{FF2B5EF4-FFF2-40B4-BE49-F238E27FC236}">
                <a16:creationId xmlns:a16="http://schemas.microsoft.com/office/drawing/2014/main" id="{7929E5BD-6AD6-4C88-BA21-EE694ECAFF47}"/>
              </a:ext>
            </a:extLst>
          </p:cNvPr>
          <p:cNvSpPr txBox="1"/>
          <p:nvPr/>
        </p:nvSpPr>
        <p:spPr>
          <a:xfrm>
            <a:off x="717570" y="2464494"/>
            <a:ext cx="5075957" cy="222477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457200" lvl="0" indent="-457200">
              <a:lnSpc>
                <a:spcPct val="200000"/>
              </a:lnSpc>
              <a:buAutoNum type="arabicPeriod"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Use PCA to transpose the features after feature 3</a:t>
            </a:r>
          </a:p>
          <a:p>
            <a:pPr marL="457200" lvl="0" indent="-457200">
              <a:lnSpc>
                <a:spcPct val="200000"/>
              </a:lnSpc>
              <a:buAutoNum type="arabicPeriod"/>
            </a:pP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Add </a:t>
            </a:r>
            <a:r>
              <a:rPr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the“kept”and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 the transposed features one by one to </a:t>
            </a:r>
            <a:r>
              <a:rPr lang="en-US" altLang="zh-CN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LightGBM</a:t>
            </a:r>
            <a:r>
              <a:rPr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 model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3A55B7C-08EC-426B-86B3-7FB0647B8A3E}"/>
              </a:ext>
            </a:extLst>
          </p:cNvPr>
          <p:cNvPicPr/>
          <p:nvPr/>
        </p:nvPicPr>
        <p:blipFill rotWithShape="1">
          <a:blip r:embed="rId3"/>
          <a:srcRect l="10077" t="28434" r="9575" b="9605"/>
          <a:stretch/>
        </p:blipFill>
        <p:spPr bwMode="auto">
          <a:xfrm>
            <a:off x="6096000" y="2182335"/>
            <a:ext cx="5854021" cy="360421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矩形 157">
            <a:extLst>
              <a:ext uri="{FF2B5EF4-FFF2-40B4-BE49-F238E27FC236}">
                <a16:creationId xmlns:a16="http://schemas.microsoft.com/office/drawing/2014/main" id="{859E6B32-40E8-4828-AD24-24B4523573D7}"/>
              </a:ext>
            </a:extLst>
          </p:cNvPr>
          <p:cNvSpPr/>
          <p:nvPr/>
        </p:nvSpPr>
        <p:spPr>
          <a:xfrm>
            <a:off x="1026083" y="1711066"/>
            <a:ext cx="5612039" cy="396584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PRINCIPAL COMPONENT ANALYSIS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535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49D684C-A575-40D4-973B-1E005D0412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406" r="15568"/>
          <a:stretch/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07D1969-DA84-4AB0-B0B4-7955DACF0F26}"/>
              </a:ext>
            </a:extLst>
          </p:cNvPr>
          <p:cNvSpPr txBox="1"/>
          <p:nvPr/>
        </p:nvSpPr>
        <p:spPr>
          <a:xfrm>
            <a:off x="6637655" y="4133850"/>
            <a:ext cx="2798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endParaRPr lang="zh-CN" altLang="en-US" sz="3600" b="1" dirty="0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3A79C13-5EDB-44A9-B4EC-020EC78B8CE0}"/>
              </a:ext>
            </a:extLst>
          </p:cNvPr>
          <p:cNvSpPr txBox="1"/>
          <p:nvPr/>
        </p:nvSpPr>
        <p:spPr>
          <a:xfrm>
            <a:off x="6637655" y="4779010"/>
            <a:ext cx="5095240" cy="9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80000"/>
              </a:lnSpc>
            </a:pPr>
            <a:r>
              <a:rPr lang="en-CA" altLang="zh-CN" sz="36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Conclusion</a:t>
            </a:r>
            <a:endParaRPr lang="zh-CN" altLang="en-US" sz="3600" b="1" dirty="0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CC88DE1-2A12-43B3-966F-A63BCF8970CF}"/>
              </a:ext>
            </a:extLst>
          </p:cNvPr>
          <p:cNvCxnSpPr>
            <a:cxnSpLocks/>
          </p:cNvCxnSpPr>
          <p:nvPr/>
        </p:nvCxnSpPr>
        <p:spPr>
          <a:xfrm>
            <a:off x="6254115" y="2667000"/>
            <a:ext cx="0" cy="2824480"/>
          </a:xfrm>
          <a:prstGeom prst="line">
            <a:avLst/>
          </a:prstGeom>
          <a:ln w="19050">
            <a:solidFill>
              <a:srgbClr val="47EA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>
            <a:extLst>
              <a:ext uri="{FF2B5EF4-FFF2-40B4-BE49-F238E27FC236}">
                <a16:creationId xmlns:a16="http://schemas.microsoft.com/office/drawing/2014/main" id="{A32733FF-566B-4385-B7D2-BA7F442B15B3}"/>
              </a:ext>
            </a:extLst>
          </p:cNvPr>
          <p:cNvSpPr/>
          <p:nvPr/>
        </p:nvSpPr>
        <p:spPr>
          <a:xfrm>
            <a:off x="6937828" y="3022963"/>
            <a:ext cx="464457" cy="464457"/>
          </a:xfrm>
          <a:prstGeom prst="ellipse">
            <a:avLst/>
          </a:prstGeom>
          <a:solidFill>
            <a:srgbClr val="001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5C35F18-88D5-4428-BC80-7CDEE1F4E9EB}"/>
              </a:ext>
            </a:extLst>
          </p:cNvPr>
          <p:cNvSpPr txBox="1"/>
          <p:nvPr/>
        </p:nvSpPr>
        <p:spPr>
          <a:xfrm>
            <a:off x="6591390" y="2409190"/>
            <a:ext cx="215773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32353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81479" y="2259217"/>
            <a:ext cx="6616125" cy="3407066"/>
            <a:chOff x="3321125" y="2708921"/>
            <a:chExt cx="5549753" cy="2857923"/>
          </a:xfrm>
        </p:grpSpPr>
        <p:grpSp>
          <p:nvGrpSpPr>
            <p:cNvPr id="31" name="组合 30"/>
            <p:cNvGrpSpPr/>
            <p:nvPr/>
          </p:nvGrpSpPr>
          <p:grpSpPr>
            <a:xfrm>
              <a:off x="3321125" y="2708921"/>
              <a:ext cx="5549753" cy="1318484"/>
              <a:chOff x="2490843" y="2031690"/>
              <a:chExt cx="4162315" cy="988863"/>
            </a:xfrm>
          </p:grpSpPr>
          <p:sp>
            <p:nvSpPr>
              <p:cNvPr id="4" name="椭圆 3"/>
              <p:cNvSpPr/>
              <p:nvPr/>
            </p:nvSpPr>
            <p:spPr>
              <a:xfrm>
                <a:off x="4870932" y="2031690"/>
                <a:ext cx="988864" cy="988863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5" name="任意多边形: 形状 4"/>
              <p:cNvSpPr/>
              <p:nvPr/>
            </p:nvSpPr>
            <p:spPr bwMode="auto">
              <a:xfrm>
                <a:off x="5171032" y="2336054"/>
                <a:ext cx="368040" cy="364518"/>
              </a:xfrm>
              <a:custGeom>
                <a:avLst/>
                <a:gdLst>
                  <a:gd name="connsiteX0" fmla="*/ 292147 w 331788"/>
                  <a:gd name="connsiteY0" fmla="*/ 109538 h 328613"/>
                  <a:gd name="connsiteX1" fmla="*/ 327025 w 331788"/>
                  <a:gd name="connsiteY1" fmla="*/ 145621 h 328613"/>
                  <a:gd name="connsiteX2" fmla="*/ 327025 w 331788"/>
                  <a:gd name="connsiteY2" fmla="*/ 229385 h 328613"/>
                  <a:gd name="connsiteX3" fmla="*/ 293438 w 331788"/>
                  <a:gd name="connsiteY3" fmla="*/ 264179 h 328613"/>
                  <a:gd name="connsiteX4" fmla="*/ 252101 w 331788"/>
                  <a:gd name="connsiteY4" fmla="*/ 264179 h 328613"/>
                  <a:gd name="connsiteX5" fmla="*/ 252101 w 331788"/>
                  <a:gd name="connsiteY5" fmla="*/ 319593 h 328613"/>
                  <a:gd name="connsiteX6" fmla="*/ 243059 w 331788"/>
                  <a:gd name="connsiteY6" fmla="*/ 328613 h 328613"/>
                  <a:gd name="connsiteX7" fmla="*/ 205596 w 331788"/>
                  <a:gd name="connsiteY7" fmla="*/ 328613 h 328613"/>
                  <a:gd name="connsiteX8" fmla="*/ 195262 w 331788"/>
                  <a:gd name="connsiteY8" fmla="*/ 319593 h 328613"/>
                  <a:gd name="connsiteX9" fmla="*/ 195262 w 331788"/>
                  <a:gd name="connsiteY9" fmla="*/ 235829 h 328613"/>
                  <a:gd name="connsiteX10" fmla="*/ 224973 w 331788"/>
                  <a:gd name="connsiteY10" fmla="*/ 207478 h 328613"/>
                  <a:gd name="connsiteX11" fmla="*/ 255976 w 331788"/>
                  <a:gd name="connsiteY11" fmla="*/ 207478 h 328613"/>
                  <a:gd name="connsiteX12" fmla="*/ 255976 w 331788"/>
                  <a:gd name="connsiteY12" fmla="*/ 145621 h 328613"/>
                  <a:gd name="connsiteX13" fmla="*/ 292147 w 331788"/>
                  <a:gd name="connsiteY13" fmla="*/ 109538 h 328613"/>
                  <a:gd name="connsiteX14" fmla="*/ 38473 w 331788"/>
                  <a:gd name="connsiteY14" fmla="*/ 109538 h 328613"/>
                  <a:gd name="connsiteX15" fmla="*/ 75079 w 331788"/>
                  <a:gd name="connsiteY15" fmla="*/ 145621 h 328613"/>
                  <a:gd name="connsiteX16" fmla="*/ 75079 w 331788"/>
                  <a:gd name="connsiteY16" fmla="*/ 207478 h 328613"/>
                  <a:gd name="connsiteX17" fmla="*/ 106456 w 331788"/>
                  <a:gd name="connsiteY17" fmla="*/ 207478 h 328613"/>
                  <a:gd name="connsiteX18" fmla="*/ 136525 w 331788"/>
                  <a:gd name="connsiteY18" fmla="*/ 235829 h 328613"/>
                  <a:gd name="connsiteX19" fmla="*/ 136525 w 331788"/>
                  <a:gd name="connsiteY19" fmla="*/ 319593 h 328613"/>
                  <a:gd name="connsiteX20" fmla="*/ 126066 w 331788"/>
                  <a:gd name="connsiteY20" fmla="*/ 328613 h 328613"/>
                  <a:gd name="connsiteX21" fmla="*/ 88153 w 331788"/>
                  <a:gd name="connsiteY21" fmla="*/ 328613 h 328613"/>
                  <a:gd name="connsiteX22" fmla="*/ 79001 w 331788"/>
                  <a:gd name="connsiteY22" fmla="*/ 319593 h 328613"/>
                  <a:gd name="connsiteX23" fmla="*/ 79001 w 331788"/>
                  <a:gd name="connsiteY23" fmla="*/ 264179 h 328613"/>
                  <a:gd name="connsiteX24" fmla="*/ 37166 w 331788"/>
                  <a:gd name="connsiteY24" fmla="*/ 264179 h 328613"/>
                  <a:gd name="connsiteX25" fmla="*/ 3175 w 331788"/>
                  <a:gd name="connsiteY25" fmla="*/ 229385 h 328613"/>
                  <a:gd name="connsiteX26" fmla="*/ 3175 w 331788"/>
                  <a:gd name="connsiteY26" fmla="*/ 145621 h 328613"/>
                  <a:gd name="connsiteX27" fmla="*/ 38473 w 331788"/>
                  <a:gd name="connsiteY27" fmla="*/ 109538 h 328613"/>
                  <a:gd name="connsiteX28" fmla="*/ 160734 w 331788"/>
                  <a:gd name="connsiteY28" fmla="*/ 88900 h 328613"/>
                  <a:gd name="connsiteX29" fmla="*/ 171053 w 331788"/>
                  <a:gd name="connsiteY29" fmla="*/ 88900 h 328613"/>
                  <a:gd name="connsiteX30" fmla="*/ 173633 w 331788"/>
                  <a:gd name="connsiteY30" fmla="*/ 90195 h 328613"/>
                  <a:gd name="connsiteX31" fmla="*/ 174923 w 331788"/>
                  <a:gd name="connsiteY31" fmla="*/ 95375 h 328613"/>
                  <a:gd name="connsiteX32" fmla="*/ 169763 w 331788"/>
                  <a:gd name="connsiteY32" fmla="*/ 103146 h 328613"/>
                  <a:gd name="connsiteX33" fmla="*/ 172343 w 331788"/>
                  <a:gd name="connsiteY33" fmla="*/ 123867 h 328613"/>
                  <a:gd name="connsiteX34" fmla="*/ 167184 w 331788"/>
                  <a:gd name="connsiteY34" fmla="*/ 136818 h 328613"/>
                  <a:gd name="connsiteX35" fmla="*/ 164604 w 331788"/>
                  <a:gd name="connsiteY35" fmla="*/ 136818 h 328613"/>
                  <a:gd name="connsiteX36" fmla="*/ 159444 w 331788"/>
                  <a:gd name="connsiteY36" fmla="*/ 123867 h 328613"/>
                  <a:gd name="connsiteX37" fmla="*/ 162024 w 331788"/>
                  <a:gd name="connsiteY37" fmla="*/ 103146 h 328613"/>
                  <a:gd name="connsiteX38" fmla="*/ 156865 w 331788"/>
                  <a:gd name="connsiteY38" fmla="*/ 95375 h 328613"/>
                  <a:gd name="connsiteX39" fmla="*/ 158155 w 331788"/>
                  <a:gd name="connsiteY39" fmla="*/ 90195 h 328613"/>
                  <a:gd name="connsiteX40" fmla="*/ 160734 w 331788"/>
                  <a:gd name="connsiteY40" fmla="*/ 88900 h 328613"/>
                  <a:gd name="connsiteX41" fmla="*/ 136182 w 331788"/>
                  <a:gd name="connsiteY41" fmla="*/ 88900 h 328613"/>
                  <a:gd name="connsiteX42" fmla="*/ 138766 w 331788"/>
                  <a:gd name="connsiteY42" fmla="*/ 91502 h 328613"/>
                  <a:gd name="connsiteX43" fmla="*/ 165893 w 331788"/>
                  <a:gd name="connsiteY43" fmla="*/ 165652 h 328613"/>
                  <a:gd name="connsiteX44" fmla="*/ 193021 w 331788"/>
                  <a:gd name="connsiteY44" fmla="*/ 91502 h 328613"/>
                  <a:gd name="connsiteX45" fmla="*/ 196897 w 331788"/>
                  <a:gd name="connsiteY45" fmla="*/ 90201 h 328613"/>
                  <a:gd name="connsiteX46" fmla="*/ 208523 w 331788"/>
                  <a:gd name="connsiteY46" fmla="*/ 92802 h 328613"/>
                  <a:gd name="connsiteX47" fmla="*/ 231775 w 331788"/>
                  <a:gd name="connsiteY47" fmla="*/ 125325 h 328613"/>
                  <a:gd name="connsiteX48" fmla="*/ 231775 w 331788"/>
                  <a:gd name="connsiteY48" fmla="*/ 176059 h 328613"/>
                  <a:gd name="connsiteX49" fmla="*/ 226608 w 331788"/>
                  <a:gd name="connsiteY49" fmla="*/ 182563 h 328613"/>
                  <a:gd name="connsiteX50" fmla="*/ 105179 w 331788"/>
                  <a:gd name="connsiteY50" fmla="*/ 182563 h 328613"/>
                  <a:gd name="connsiteX51" fmla="*/ 100012 w 331788"/>
                  <a:gd name="connsiteY51" fmla="*/ 176059 h 328613"/>
                  <a:gd name="connsiteX52" fmla="*/ 100012 w 331788"/>
                  <a:gd name="connsiteY52" fmla="*/ 125325 h 328613"/>
                  <a:gd name="connsiteX53" fmla="*/ 123264 w 331788"/>
                  <a:gd name="connsiteY53" fmla="*/ 92802 h 328613"/>
                  <a:gd name="connsiteX54" fmla="*/ 134890 w 331788"/>
                  <a:gd name="connsiteY54" fmla="*/ 90201 h 328613"/>
                  <a:gd name="connsiteX55" fmla="*/ 136182 w 331788"/>
                  <a:gd name="connsiteY55" fmla="*/ 88900 h 328613"/>
                  <a:gd name="connsiteX56" fmla="*/ 292100 w 331788"/>
                  <a:gd name="connsiteY56" fmla="*/ 19050 h 328613"/>
                  <a:gd name="connsiteX57" fmla="*/ 331788 w 331788"/>
                  <a:gd name="connsiteY57" fmla="*/ 58738 h 328613"/>
                  <a:gd name="connsiteX58" fmla="*/ 292100 w 331788"/>
                  <a:gd name="connsiteY58" fmla="*/ 98426 h 328613"/>
                  <a:gd name="connsiteX59" fmla="*/ 252412 w 331788"/>
                  <a:gd name="connsiteY59" fmla="*/ 58738 h 328613"/>
                  <a:gd name="connsiteX60" fmla="*/ 292100 w 331788"/>
                  <a:gd name="connsiteY60" fmla="*/ 19050 h 328613"/>
                  <a:gd name="connsiteX61" fmla="*/ 39688 w 331788"/>
                  <a:gd name="connsiteY61" fmla="*/ 19050 h 328613"/>
                  <a:gd name="connsiteX62" fmla="*/ 79376 w 331788"/>
                  <a:gd name="connsiteY62" fmla="*/ 58738 h 328613"/>
                  <a:gd name="connsiteX63" fmla="*/ 39688 w 331788"/>
                  <a:gd name="connsiteY63" fmla="*/ 98426 h 328613"/>
                  <a:gd name="connsiteX64" fmla="*/ 0 w 331788"/>
                  <a:gd name="connsiteY64" fmla="*/ 58738 h 328613"/>
                  <a:gd name="connsiteX65" fmla="*/ 39688 w 331788"/>
                  <a:gd name="connsiteY65" fmla="*/ 19050 h 328613"/>
                  <a:gd name="connsiteX66" fmla="*/ 165894 w 331788"/>
                  <a:gd name="connsiteY66" fmla="*/ 0 h 328613"/>
                  <a:gd name="connsiteX67" fmla="*/ 204788 w 331788"/>
                  <a:gd name="connsiteY67" fmla="*/ 39688 h 328613"/>
                  <a:gd name="connsiteX68" fmla="*/ 165894 w 331788"/>
                  <a:gd name="connsiteY68" fmla="*/ 79376 h 328613"/>
                  <a:gd name="connsiteX69" fmla="*/ 127000 w 331788"/>
                  <a:gd name="connsiteY69" fmla="*/ 39688 h 328613"/>
                  <a:gd name="connsiteX70" fmla="*/ 165894 w 331788"/>
                  <a:gd name="connsiteY70" fmla="*/ 0 h 328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331788" h="328613">
                    <a:moveTo>
                      <a:pt x="292147" y="109538"/>
                    </a:moveTo>
                    <a:cubicBezTo>
                      <a:pt x="311524" y="109538"/>
                      <a:pt x="327025" y="126291"/>
                      <a:pt x="327025" y="145621"/>
                    </a:cubicBezTo>
                    <a:cubicBezTo>
                      <a:pt x="327025" y="145621"/>
                      <a:pt x="327025" y="145621"/>
                      <a:pt x="327025" y="229385"/>
                    </a:cubicBezTo>
                    <a:cubicBezTo>
                      <a:pt x="327025" y="248715"/>
                      <a:pt x="311524" y="264179"/>
                      <a:pt x="293438" y="264179"/>
                    </a:cubicBezTo>
                    <a:cubicBezTo>
                      <a:pt x="293438" y="264179"/>
                      <a:pt x="293438" y="264179"/>
                      <a:pt x="252101" y="264179"/>
                    </a:cubicBezTo>
                    <a:cubicBezTo>
                      <a:pt x="252101" y="264179"/>
                      <a:pt x="252101" y="264179"/>
                      <a:pt x="252101" y="319593"/>
                    </a:cubicBezTo>
                    <a:cubicBezTo>
                      <a:pt x="252101" y="324747"/>
                      <a:pt x="248226" y="328613"/>
                      <a:pt x="243059" y="328613"/>
                    </a:cubicBezTo>
                    <a:cubicBezTo>
                      <a:pt x="243059" y="328613"/>
                      <a:pt x="243059" y="328613"/>
                      <a:pt x="205596" y="328613"/>
                    </a:cubicBezTo>
                    <a:cubicBezTo>
                      <a:pt x="199138" y="328613"/>
                      <a:pt x="195262" y="324747"/>
                      <a:pt x="195262" y="319593"/>
                    </a:cubicBezTo>
                    <a:cubicBezTo>
                      <a:pt x="195262" y="319593"/>
                      <a:pt x="195262" y="319593"/>
                      <a:pt x="195262" y="235829"/>
                    </a:cubicBezTo>
                    <a:cubicBezTo>
                      <a:pt x="195262" y="220364"/>
                      <a:pt x="208180" y="207478"/>
                      <a:pt x="224973" y="207478"/>
                    </a:cubicBezTo>
                    <a:cubicBezTo>
                      <a:pt x="224973" y="207478"/>
                      <a:pt x="224973" y="207478"/>
                      <a:pt x="255976" y="207478"/>
                    </a:cubicBezTo>
                    <a:cubicBezTo>
                      <a:pt x="255976" y="207478"/>
                      <a:pt x="255976" y="207478"/>
                      <a:pt x="255976" y="145621"/>
                    </a:cubicBezTo>
                    <a:cubicBezTo>
                      <a:pt x="255976" y="126291"/>
                      <a:pt x="271478" y="109538"/>
                      <a:pt x="292147" y="109538"/>
                    </a:cubicBezTo>
                    <a:close/>
                    <a:moveTo>
                      <a:pt x="38473" y="109538"/>
                    </a:moveTo>
                    <a:cubicBezTo>
                      <a:pt x="59391" y="109538"/>
                      <a:pt x="75079" y="126291"/>
                      <a:pt x="75079" y="145621"/>
                    </a:cubicBezTo>
                    <a:cubicBezTo>
                      <a:pt x="75079" y="145621"/>
                      <a:pt x="75079" y="145621"/>
                      <a:pt x="75079" y="207478"/>
                    </a:cubicBezTo>
                    <a:cubicBezTo>
                      <a:pt x="75079" y="207478"/>
                      <a:pt x="75079" y="207478"/>
                      <a:pt x="106456" y="207478"/>
                    </a:cubicBezTo>
                    <a:cubicBezTo>
                      <a:pt x="123451" y="207478"/>
                      <a:pt x="136525" y="220364"/>
                      <a:pt x="136525" y="235829"/>
                    </a:cubicBezTo>
                    <a:cubicBezTo>
                      <a:pt x="136525" y="235829"/>
                      <a:pt x="136525" y="235829"/>
                      <a:pt x="136525" y="319593"/>
                    </a:cubicBezTo>
                    <a:cubicBezTo>
                      <a:pt x="136525" y="324747"/>
                      <a:pt x="132603" y="328613"/>
                      <a:pt x="126066" y="328613"/>
                    </a:cubicBezTo>
                    <a:cubicBezTo>
                      <a:pt x="126066" y="328613"/>
                      <a:pt x="126066" y="328613"/>
                      <a:pt x="88153" y="328613"/>
                    </a:cubicBezTo>
                    <a:cubicBezTo>
                      <a:pt x="82923" y="328613"/>
                      <a:pt x="79001" y="324747"/>
                      <a:pt x="79001" y="319593"/>
                    </a:cubicBezTo>
                    <a:cubicBezTo>
                      <a:pt x="79001" y="319593"/>
                      <a:pt x="79001" y="319593"/>
                      <a:pt x="79001" y="264179"/>
                    </a:cubicBezTo>
                    <a:cubicBezTo>
                      <a:pt x="79001" y="264179"/>
                      <a:pt x="79001" y="264179"/>
                      <a:pt x="37166" y="264179"/>
                    </a:cubicBezTo>
                    <a:cubicBezTo>
                      <a:pt x="18863" y="264179"/>
                      <a:pt x="3175" y="248715"/>
                      <a:pt x="3175" y="229385"/>
                    </a:cubicBezTo>
                    <a:cubicBezTo>
                      <a:pt x="3175" y="229385"/>
                      <a:pt x="3175" y="229385"/>
                      <a:pt x="3175" y="145621"/>
                    </a:cubicBezTo>
                    <a:cubicBezTo>
                      <a:pt x="3175" y="126291"/>
                      <a:pt x="18863" y="109538"/>
                      <a:pt x="38473" y="109538"/>
                    </a:cubicBezTo>
                    <a:close/>
                    <a:moveTo>
                      <a:pt x="160734" y="88900"/>
                    </a:moveTo>
                    <a:cubicBezTo>
                      <a:pt x="160734" y="88900"/>
                      <a:pt x="160734" y="88900"/>
                      <a:pt x="171053" y="88900"/>
                    </a:cubicBezTo>
                    <a:cubicBezTo>
                      <a:pt x="172343" y="88900"/>
                      <a:pt x="173633" y="90195"/>
                      <a:pt x="173633" y="90195"/>
                    </a:cubicBezTo>
                    <a:cubicBezTo>
                      <a:pt x="174923" y="92785"/>
                      <a:pt x="176213" y="94080"/>
                      <a:pt x="174923" y="95375"/>
                    </a:cubicBezTo>
                    <a:cubicBezTo>
                      <a:pt x="174923" y="95375"/>
                      <a:pt x="174923" y="95375"/>
                      <a:pt x="169763" y="103146"/>
                    </a:cubicBezTo>
                    <a:cubicBezTo>
                      <a:pt x="169763" y="103146"/>
                      <a:pt x="169763" y="103146"/>
                      <a:pt x="172343" y="123867"/>
                    </a:cubicBezTo>
                    <a:cubicBezTo>
                      <a:pt x="172343" y="123867"/>
                      <a:pt x="172343" y="123867"/>
                      <a:pt x="167184" y="136818"/>
                    </a:cubicBezTo>
                    <a:cubicBezTo>
                      <a:pt x="167184" y="138113"/>
                      <a:pt x="164604" y="138113"/>
                      <a:pt x="164604" y="136818"/>
                    </a:cubicBezTo>
                    <a:cubicBezTo>
                      <a:pt x="164604" y="136818"/>
                      <a:pt x="164604" y="136818"/>
                      <a:pt x="159444" y="123867"/>
                    </a:cubicBezTo>
                    <a:cubicBezTo>
                      <a:pt x="159444" y="123867"/>
                      <a:pt x="159444" y="123867"/>
                      <a:pt x="162024" y="103146"/>
                    </a:cubicBezTo>
                    <a:cubicBezTo>
                      <a:pt x="162024" y="103146"/>
                      <a:pt x="162024" y="103146"/>
                      <a:pt x="156865" y="95375"/>
                    </a:cubicBezTo>
                    <a:cubicBezTo>
                      <a:pt x="155575" y="94080"/>
                      <a:pt x="156865" y="92785"/>
                      <a:pt x="158155" y="90195"/>
                    </a:cubicBezTo>
                    <a:cubicBezTo>
                      <a:pt x="158155" y="90195"/>
                      <a:pt x="159444" y="88900"/>
                      <a:pt x="160734" y="88900"/>
                    </a:cubicBezTo>
                    <a:close/>
                    <a:moveTo>
                      <a:pt x="136182" y="88900"/>
                    </a:moveTo>
                    <a:cubicBezTo>
                      <a:pt x="137474" y="88900"/>
                      <a:pt x="138766" y="90201"/>
                      <a:pt x="138766" y="91502"/>
                    </a:cubicBezTo>
                    <a:cubicBezTo>
                      <a:pt x="138766" y="91502"/>
                      <a:pt x="138766" y="91502"/>
                      <a:pt x="165893" y="165652"/>
                    </a:cubicBezTo>
                    <a:cubicBezTo>
                      <a:pt x="165893" y="165652"/>
                      <a:pt x="165893" y="165652"/>
                      <a:pt x="193021" y="91502"/>
                    </a:cubicBezTo>
                    <a:cubicBezTo>
                      <a:pt x="193021" y="90201"/>
                      <a:pt x="195605" y="88900"/>
                      <a:pt x="196897" y="90201"/>
                    </a:cubicBezTo>
                    <a:cubicBezTo>
                      <a:pt x="196897" y="90201"/>
                      <a:pt x="196897" y="90201"/>
                      <a:pt x="208523" y="92802"/>
                    </a:cubicBezTo>
                    <a:cubicBezTo>
                      <a:pt x="222733" y="98006"/>
                      <a:pt x="231775" y="111015"/>
                      <a:pt x="231775" y="125325"/>
                    </a:cubicBezTo>
                    <a:cubicBezTo>
                      <a:pt x="231775" y="125325"/>
                      <a:pt x="231775" y="125325"/>
                      <a:pt x="231775" y="176059"/>
                    </a:cubicBezTo>
                    <a:cubicBezTo>
                      <a:pt x="231775" y="179961"/>
                      <a:pt x="229192" y="182563"/>
                      <a:pt x="226608" y="182563"/>
                    </a:cubicBezTo>
                    <a:cubicBezTo>
                      <a:pt x="226608" y="182563"/>
                      <a:pt x="226608" y="182563"/>
                      <a:pt x="105179" y="182563"/>
                    </a:cubicBezTo>
                    <a:cubicBezTo>
                      <a:pt x="102595" y="182563"/>
                      <a:pt x="100012" y="179961"/>
                      <a:pt x="100012" y="176059"/>
                    </a:cubicBezTo>
                    <a:cubicBezTo>
                      <a:pt x="100012" y="176059"/>
                      <a:pt x="100012" y="176059"/>
                      <a:pt x="100012" y="125325"/>
                    </a:cubicBezTo>
                    <a:cubicBezTo>
                      <a:pt x="100012" y="111015"/>
                      <a:pt x="109054" y="98006"/>
                      <a:pt x="123264" y="92802"/>
                    </a:cubicBezTo>
                    <a:cubicBezTo>
                      <a:pt x="123264" y="92802"/>
                      <a:pt x="123264" y="92802"/>
                      <a:pt x="134890" y="90201"/>
                    </a:cubicBezTo>
                    <a:cubicBezTo>
                      <a:pt x="134890" y="88900"/>
                      <a:pt x="134890" y="88900"/>
                      <a:pt x="136182" y="88900"/>
                    </a:cubicBezTo>
                    <a:close/>
                    <a:moveTo>
                      <a:pt x="292100" y="19050"/>
                    </a:moveTo>
                    <a:cubicBezTo>
                      <a:pt x="314019" y="19050"/>
                      <a:pt x="331788" y="36819"/>
                      <a:pt x="331788" y="58738"/>
                    </a:cubicBezTo>
                    <a:cubicBezTo>
                      <a:pt x="331788" y="80657"/>
                      <a:pt x="314019" y="98426"/>
                      <a:pt x="292100" y="98426"/>
                    </a:cubicBezTo>
                    <a:cubicBezTo>
                      <a:pt x="270181" y="98426"/>
                      <a:pt x="252412" y="80657"/>
                      <a:pt x="252412" y="58738"/>
                    </a:cubicBezTo>
                    <a:cubicBezTo>
                      <a:pt x="252412" y="36819"/>
                      <a:pt x="270181" y="19050"/>
                      <a:pt x="292100" y="19050"/>
                    </a:cubicBezTo>
                    <a:close/>
                    <a:moveTo>
                      <a:pt x="39688" y="19050"/>
                    </a:moveTo>
                    <a:cubicBezTo>
                      <a:pt x="61607" y="19050"/>
                      <a:pt x="79376" y="36819"/>
                      <a:pt x="79376" y="58738"/>
                    </a:cubicBezTo>
                    <a:cubicBezTo>
                      <a:pt x="79376" y="80657"/>
                      <a:pt x="61607" y="98426"/>
                      <a:pt x="39688" y="98426"/>
                    </a:cubicBezTo>
                    <a:cubicBezTo>
                      <a:pt x="17769" y="98426"/>
                      <a:pt x="0" y="80657"/>
                      <a:pt x="0" y="58738"/>
                    </a:cubicBezTo>
                    <a:cubicBezTo>
                      <a:pt x="0" y="36819"/>
                      <a:pt x="17769" y="19050"/>
                      <a:pt x="39688" y="19050"/>
                    </a:cubicBezTo>
                    <a:close/>
                    <a:moveTo>
                      <a:pt x="165894" y="0"/>
                    </a:moveTo>
                    <a:cubicBezTo>
                      <a:pt x="187375" y="0"/>
                      <a:pt x="204788" y="17769"/>
                      <a:pt x="204788" y="39688"/>
                    </a:cubicBezTo>
                    <a:cubicBezTo>
                      <a:pt x="204788" y="61607"/>
                      <a:pt x="187375" y="79376"/>
                      <a:pt x="165894" y="79376"/>
                    </a:cubicBezTo>
                    <a:cubicBezTo>
                      <a:pt x="144413" y="79376"/>
                      <a:pt x="127000" y="61607"/>
                      <a:pt x="127000" y="39688"/>
                    </a:cubicBezTo>
                    <a:cubicBezTo>
                      <a:pt x="127000" y="17769"/>
                      <a:pt x="144413" y="0"/>
                      <a:pt x="1658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284206" y="2031690"/>
                <a:ext cx="988864" cy="988863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7" name="任意多边形: 形状 6"/>
              <p:cNvSpPr/>
              <p:nvPr/>
            </p:nvSpPr>
            <p:spPr bwMode="auto">
              <a:xfrm>
                <a:off x="3536606" y="2338772"/>
                <a:ext cx="450865" cy="388982"/>
              </a:xfrm>
              <a:custGeom>
                <a:avLst/>
                <a:gdLst>
                  <a:gd name="connsiteX0" fmla="*/ 19050 w 331788"/>
                  <a:gd name="connsiteY0" fmla="*/ 213226 h 286251"/>
                  <a:gd name="connsiteX1" fmla="*/ 151105 w 331788"/>
                  <a:gd name="connsiteY1" fmla="*/ 213226 h 286251"/>
                  <a:gd name="connsiteX2" fmla="*/ 151105 w 331788"/>
                  <a:gd name="connsiteY2" fmla="*/ 278564 h 286251"/>
                  <a:gd name="connsiteX3" fmla="*/ 152400 w 331788"/>
                  <a:gd name="connsiteY3" fmla="*/ 286251 h 286251"/>
                  <a:gd name="connsiteX4" fmla="*/ 25523 w 331788"/>
                  <a:gd name="connsiteY4" fmla="*/ 286251 h 286251"/>
                  <a:gd name="connsiteX5" fmla="*/ 19050 w 331788"/>
                  <a:gd name="connsiteY5" fmla="*/ 278564 h 286251"/>
                  <a:gd name="connsiteX6" fmla="*/ 19050 w 331788"/>
                  <a:gd name="connsiteY6" fmla="*/ 213226 h 286251"/>
                  <a:gd name="connsiteX7" fmla="*/ 185265 w 331788"/>
                  <a:gd name="connsiteY7" fmla="*/ 165601 h 286251"/>
                  <a:gd name="connsiteX8" fmla="*/ 308448 w 331788"/>
                  <a:gd name="connsiteY8" fmla="*/ 165601 h 286251"/>
                  <a:gd name="connsiteX9" fmla="*/ 313635 w 331788"/>
                  <a:gd name="connsiteY9" fmla="*/ 165601 h 286251"/>
                  <a:gd name="connsiteX10" fmla="*/ 331788 w 331788"/>
                  <a:gd name="connsiteY10" fmla="*/ 187421 h 286251"/>
                  <a:gd name="connsiteX11" fmla="*/ 331788 w 331788"/>
                  <a:gd name="connsiteY11" fmla="*/ 278550 h 286251"/>
                  <a:gd name="connsiteX12" fmla="*/ 324008 w 331788"/>
                  <a:gd name="connsiteY12" fmla="*/ 286251 h 286251"/>
                  <a:gd name="connsiteX13" fmla="*/ 169705 w 331788"/>
                  <a:gd name="connsiteY13" fmla="*/ 286251 h 286251"/>
                  <a:gd name="connsiteX14" fmla="*/ 161925 w 331788"/>
                  <a:gd name="connsiteY14" fmla="*/ 278550 h 286251"/>
                  <a:gd name="connsiteX15" fmla="*/ 161925 w 331788"/>
                  <a:gd name="connsiteY15" fmla="*/ 187421 h 286251"/>
                  <a:gd name="connsiteX16" fmla="*/ 168408 w 331788"/>
                  <a:gd name="connsiteY16" fmla="*/ 173302 h 286251"/>
                  <a:gd name="connsiteX17" fmla="*/ 174892 w 331788"/>
                  <a:gd name="connsiteY17" fmla="*/ 166885 h 286251"/>
                  <a:gd name="connsiteX18" fmla="*/ 185265 w 331788"/>
                  <a:gd name="connsiteY18" fmla="*/ 165601 h 286251"/>
                  <a:gd name="connsiteX19" fmla="*/ 59302 w 331788"/>
                  <a:gd name="connsiteY19" fmla="*/ 117976 h 286251"/>
                  <a:gd name="connsiteX20" fmla="*/ 78640 w 331788"/>
                  <a:gd name="connsiteY20" fmla="*/ 117976 h 286251"/>
                  <a:gd name="connsiteX21" fmla="*/ 86375 w 331788"/>
                  <a:gd name="connsiteY21" fmla="*/ 123154 h 286251"/>
                  <a:gd name="connsiteX22" fmla="*/ 94110 w 331788"/>
                  <a:gd name="connsiteY22" fmla="*/ 160692 h 286251"/>
                  <a:gd name="connsiteX23" fmla="*/ 95399 w 331788"/>
                  <a:gd name="connsiteY23" fmla="*/ 165870 h 286251"/>
                  <a:gd name="connsiteX24" fmla="*/ 96688 w 331788"/>
                  <a:gd name="connsiteY24" fmla="*/ 169753 h 286251"/>
                  <a:gd name="connsiteX25" fmla="*/ 96688 w 331788"/>
                  <a:gd name="connsiteY25" fmla="*/ 172342 h 286251"/>
                  <a:gd name="connsiteX26" fmla="*/ 103134 w 331788"/>
                  <a:gd name="connsiteY26" fmla="*/ 172342 h 286251"/>
                  <a:gd name="connsiteX27" fmla="*/ 103134 w 331788"/>
                  <a:gd name="connsiteY27" fmla="*/ 165870 h 286251"/>
                  <a:gd name="connsiteX28" fmla="*/ 103134 w 331788"/>
                  <a:gd name="connsiteY28" fmla="*/ 164576 h 286251"/>
                  <a:gd name="connsiteX29" fmla="*/ 104424 w 331788"/>
                  <a:gd name="connsiteY29" fmla="*/ 160692 h 286251"/>
                  <a:gd name="connsiteX30" fmla="*/ 112159 w 331788"/>
                  <a:gd name="connsiteY30" fmla="*/ 134804 h 286251"/>
                  <a:gd name="connsiteX31" fmla="*/ 107002 w 331788"/>
                  <a:gd name="connsiteY31" fmla="*/ 121859 h 286251"/>
                  <a:gd name="connsiteX32" fmla="*/ 109580 w 331788"/>
                  <a:gd name="connsiteY32" fmla="*/ 117976 h 286251"/>
                  <a:gd name="connsiteX33" fmla="*/ 121183 w 331788"/>
                  <a:gd name="connsiteY33" fmla="*/ 117976 h 286251"/>
                  <a:gd name="connsiteX34" fmla="*/ 125050 w 331788"/>
                  <a:gd name="connsiteY34" fmla="*/ 121859 h 286251"/>
                  <a:gd name="connsiteX35" fmla="*/ 118605 w 331788"/>
                  <a:gd name="connsiteY35" fmla="*/ 134804 h 286251"/>
                  <a:gd name="connsiteX36" fmla="*/ 126340 w 331788"/>
                  <a:gd name="connsiteY36" fmla="*/ 160692 h 286251"/>
                  <a:gd name="connsiteX37" fmla="*/ 126340 w 331788"/>
                  <a:gd name="connsiteY37" fmla="*/ 165870 h 286251"/>
                  <a:gd name="connsiteX38" fmla="*/ 127629 w 331788"/>
                  <a:gd name="connsiteY38" fmla="*/ 165870 h 286251"/>
                  <a:gd name="connsiteX39" fmla="*/ 127629 w 331788"/>
                  <a:gd name="connsiteY39" fmla="*/ 172342 h 286251"/>
                  <a:gd name="connsiteX40" fmla="*/ 134075 w 331788"/>
                  <a:gd name="connsiteY40" fmla="*/ 172342 h 286251"/>
                  <a:gd name="connsiteX41" fmla="*/ 134075 w 331788"/>
                  <a:gd name="connsiteY41" fmla="*/ 169753 h 286251"/>
                  <a:gd name="connsiteX42" fmla="*/ 135364 w 331788"/>
                  <a:gd name="connsiteY42" fmla="*/ 165870 h 286251"/>
                  <a:gd name="connsiteX43" fmla="*/ 136653 w 331788"/>
                  <a:gd name="connsiteY43" fmla="*/ 160692 h 286251"/>
                  <a:gd name="connsiteX44" fmla="*/ 144388 w 331788"/>
                  <a:gd name="connsiteY44" fmla="*/ 123154 h 286251"/>
                  <a:gd name="connsiteX45" fmla="*/ 152123 w 331788"/>
                  <a:gd name="connsiteY45" fmla="*/ 117976 h 286251"/>
                  <a:gd name="connsiteX46" fmla="*/ 171461 w 331788"/>
                  <a:gd name="connsiteY46" fmla="*/ 117976 h 286251"/>
                  <a:gd name="connsiteX47" fmla="*/ 192088 w 331788"/>
                  <a:gd name="connsiteY47" fmla="*/ 138687 h 286251"/>
                  <a:gd name="connsiteX48" fmla="*/ 192088 w 331788"/>
                  <a:gd name="connsiteY48" fmla="*/ 152926 h 286251"/>
                  <a:gd name="connsiteX49" fmla="*/ 184353 w 331788"/>
                  <a:gd name="connsiteY49" fmla="*/ 152926 h 286251"/>
                  <a:gd name="connsiteX50" fmla="*/ 163726 w 331788"/>
                  <a:gd name="connsiteY50" fmla="*/ 160692 h 286251"/>
                  <a:gd name="connsiteX51" fmla="*/ 158569 w 331788"/>
                  <a:gd name="connsiteY51" fmla="*/ 165870 h 286251"/>
                  <a:gd name="connsiteX52" fmla="*/ 154702 w 331788"/>
                  <a:gd name="connsiteY52" fmla="*/ 172342 h 286251"/>
                  <a:gd name="connsiteX53" fmla="*/ 150834 w 331788"/>
                  <a:gd name="connsiteY53" fmla="*/ 186581 h 286251"/>
                  <a:gd name="connsiteX54" fmla="*/ 150834 w 331788"/>
                  <a:gd name="connsiteY54" fmla="*/ 202114 h 286251"/>
                  <a:gd name="connsiteX55" fmla="*/ 10313 w 331788"/>
                  <a:gd name="connsiteY55" fmla="*/ 202114 h 286251"/>
                  <a:gd name="connsiteX56" fmla="*/ 0 w 331788"/>
                  <a:gd name="connsiteY56" fmla="*/ 190464 h 286251"/>
                  <a:gd name="connsiteX57" fmla="*/ 0 w 331788"/>
                  <a:gd name="connsiteY57" fmla="*/ 182698 h 286251"/>
                  <a:gd name="connsiteX58" fmla="*/ 10313 w 331788"/>
                  <a:gd name="connsiteY58" fmla="*/ 172342 h 286251"/>
                  <a:gd name="connsiteX59" fmla="*/ 38675 w 331788"/>
                  <a:gd name="connsiteY59" fmla="*/ 172342 h 286251"/>
                  <a:gd name="connsiteX60" fmla="*/ 38675 w 331788"/>
                  <a:gd name="connsiteY60" fmla="*/ 138687 h 286251"/>
                  <a:gd name="connsiteX61" fmla="*/ 59302 w 331788"/>
                  <a:gd name="connsiteY61" fmla="*/ 117976 h 286251"/>
                  <a:gd name="connsiteX62" fmla="*/ 206838 w 331788"/>
                  <a:gd name="connsiteY62" fmla="*/ 33838 h 286251"/>
                  <a:gd name="connsiteX63" fmla="*/ 208124 w 331788"/>
                  <a:gd name="connsiteY63" fmla="*/ 33838 h 286251"/>
                  <a:gd name="connsiteX64" fmla="*/ 278858 w 331788"/>
                  <a:gd name="connsiteY64" fmla="*/ 48038 h 286251"/>
                  <a:gd name="connsiteX65" fmla="*/ 296863 w 331788"/>
                  <a:gd name="connsiteY65" fmla="*/ 69984 h 286251"/>
                  <a:gd name="connsiteX66" fmla="*/ 296863 w 331788"/>
                  <a:gd name="connsiteY66" fmla="*/ 99676 h 286251"/>
                  <a:gd name="connsiteX67" fmla="*/ 246706 w 331788"/>
                  <a:gd name="connsiteY67" fmla="*/ 151313 h 286251"/>
                  <a:gd name="connsiteX68" fmla="*/ 195263 w 331788"/>
                  <a:gd name="connsiteY68" fmla="*/ 99676 h 286251"/>
                  <a:gd name="connsiteX69" fmla="*/ 195263 w 331788"/>
                  <a:gd name="connsiteY69" fmla="*/ 45456 h 286251"/>
                  <a:gd name="connsiteX70" fmla="*/ 206838 w 331788"/>
                  <a:gd name="connsiteY70" fmla="*/ 33838 h 286251"/>
                  <a:gd name="connsiteX71" fmla="*/ 150465 w 331788"/>
                  <a:gd name="connsiteY71" fmla="*/ 198 h 286251"/>
                  <a:gd name="connsiteX72" fmla="*/ 163513 w 331788"/>
                  <a:gd name="connsiteY72" fmla="*/ 10479 h 286251"/>
                  <a:gd name="connsiteX73" fmla="*/ 163513 w 331788"/>
                  <a:gd name="connsiteY73" fmla="*/ 60599 h 286251"/>
                  <a:gd name="connsiteX74" fmla="*/ 116540 w 331788"/>
                  <a:gd name="connsiteY74" fmla="*/ 106863 h 286251"/>
                  <a:gd name="connsiteX75" fmla="*/ 68263 w 331788"/>
                  <a:gd name="connsiteY75" fmla="*/ 60599 h 286251"/>
                  <a:gd name="connsiteX76" fmla="*/ 68263 w 331788"/>
                  <a:gd name="connsiteY76" fmla="*/ 33611 h 286251"/>
                  <a:gd name="connsiteX77" fmla="*/ 85225 w 331788"/>
                  <a:gd name="connsiteY77" fmla="*/ 13049 h 286251"/>
                  <a:gd name="connsiteX78" fmla="*/ 150465 w 331788"/>
                  <a:gd name="connsiteY78" fmla="*/ 198 h 286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331788" h="286251">
                    <a:moveTo>
                      <a:pt x="19050" y="213226"/>
                    </a:moveTo>
                    <a:lnTo>
                      <a:pt x="151105" y="213226"/>
                    </a:lnTo>
                    <a:cubicBezTo>
                      <a:pt x="151105" y="213226"/>
                      <a:pt x="151105" y="213226"/>
                      <a:pt x="151105" y="278564"/>
                    </a:cubicBezTo>
                    <a:cubicBezTo>
                      <a:pt x="151105" y="281126"/>
                      <a:pt x="152400" y="283689"/>
                      <a:pt x="152400" y="286251"/>
                    </a:cubicBezTo>
                    <a:cubicBezTo>
                      <a:pt x="152400" y="286251"/>
                      <a:pt x="152400" y="286251"/>
                      <a:pt x="25523" y="286251"/>
                    </a:cubicBezTo>
                    <a:cubicBezTo>
                      <a:pt x="21639" y="286251"/>
                      <a:pt x="19050" y="282408"/>
                      <a:pt x="19050" y="278564"/>
                    </a:cubicBezTo>
                    <a:cubicBezTo>
                      <a:pt x="19050" y="278564"/>
                      <a:pt x="19050" y="278564"/>
                      <a:pt x="19050" y="213226"/>
                    </a:cubicBezTo>
                    <a:close/>
                    <a:moveTo>
                      <a:pt x="185265" y="165601"/>
                    </a:moveTo>
                    <a:lnTo>
                      <a:pt x="308448" y="165601"/>
                    </a:lnTo>
                    <a:cubicBezTo>
                      <a:pt x="309745" y="165601"/>
                      <a:pt x="312338" y="165601"/>
                      <a:pt x="313635" y="165601"/>
                    </a:cubicBezTo>
                    <a:cubicBezTo>
                      <a:pt x="324008" y="168168"/>
                      <a:pt x="331788" y="177153"/>
                      <a:pt x="331788" y="187421"/>
                    </a:cubicBezTo>
                    <a:cubicBezTo>
                      <a:pt x="331788" y="187421"/>
                      <a:pt x="331788" y="187421"/>
                      <a:pt x="331788" y="278550"/>
                    </a:cubicBezTo>
                    <a:cubicBezTo>
                      <a:pt x="331788" y="282401"/>
                      <a:pt x="327898" y="286251"/>
                      <a:pt x="324008" y="286251"/>
                    </a:cubicBezTo>
                    <a:cubicBezTo>
                      <a:pt x="324008" y="286251"/>
                      <a:pt x="324008" y="286251"/>
                      <a:pt x="169705" y="286251"/>
                    </a:cubicBezTo>
                    <a:cubicBezTo>
                      <a:pt x="165815" y="286251"/>
                      <a:pt x="161925" y="282401"/>
                      <a:pt x="161925" y="278550"/>
                    </a:cubicBezTo>
                    <a:cubicBezTo>
                      <a:pt x="161925" y="278550"/>
                      <a:pt x="161925" y="278550"/>
                      <a:pt x="161925" y="187421"/>
                    </a:cubicBezTo>
                    <a:cubicBezTo>
                      <a:pt x="161925" y="182287"/>
                      <a:pt x="164518" y="177153"/>
                      <a:pt x="168408" y="173302"/>
                    </a:cubicBezTo>
                    <a:cubicBezTo>
                      <a:pt x="169705" y="170735"/>
                      <a:pt x="172298" y="168168"/>
                      <a:pt x="174892" y="166885"/>
                    </a:cubicBezTo>
                    <a:cubicBezTo>
                      <a:pt x="177485" y="165601"/>
                      <a:pt x="181375" y="165601"/>
                      <a:pt x="185265" y="165601"/>
                    </a:cubicBezTo>
                    <a:close/>
                    <a:moveTo>
                      <a:pt x="59302" y="117976"/>
                    </a:moveTo>
                    <a:cubicBezTo>
                      <a:pt x="59302" y="117976"/>
                      <a:pt x="59302" y="117976"/>
                      <a:pt x="78640" y="117976"/>
                    </a:cubicBezTo>
                    <a:cubicBezTo>
                      <a:pt x="82507" y="117976"/>
                      <a:pt x="85086" y="120565"/>
                      <a:pt x="86375" y="123154"/>
                    </a:cubicBezTo>
                    <a:cubicBezTo>
                      <a:pt x="86375" y="123154"/>
                      <a:pt x="86375" y="123154"/>
                      <a:pt x="94110" y="160692"/>
                    </a:cubicBezTo>
                    <a:cubicBezTo>
                      <a:pt x="94110" y="160692"/>
                      <a:pt x="94110" y="160692"/>
                      <a:pt x="95399" y="165870"/>
                    </a:cubicBezTo>
                    <a:cubicBezTo>
                      <a:pt x="95399" y="165870"/>
                      <a:pt x="95399" y="165870"/>
                      <a:pt x="96688" y="169753"/>
                    </a:cubicBezTo>
                    <a:cubicBezTo>
                      <a:pt x="96688" y="171048"/>
                      <a:pt x="96688" y="171048"/>
                      <a:pt x="96688" y="172342"/>
                    </a:cubicBezTo>
                    <a:cubicBezTo>
                      <a:pt x="96688" y="172342"/>
                      <a:pt x="96688" y="172342"/>
                      <a:pt x="103134" y="172342"/>
                    </a:cubicBezTo>
                    <a:cubicBezTo>
                      <a:pt x="103134" y="169753"/>
                      <a:pt x="103134" y="168459"/>
                      <a:pt x="103134" y="165870"/>
                    </a:cubicBezTo>
                    <a:cubicBezTo>
                      <a:pt x="103134" y="165870"/>
                      <a:pt x="103134" y="165870"/>
                      <a:pt x="103134" y="164576"/>
                    </a:cubicBezTo>
                    <a:cubicBezTo>
                      <a:pt x="103134" y="164576"/>
                      <a:pt x="103134" y="164576"/>
                      <a:pt x="104424" y="160692"/>
                    </a:cubicBezTo>
                    <a:cubicBezTo>
                      <a:pt x="104424" y="160692"/>
                      <a:pt x="104424" y="160692"/>
                      <a:pt x="112159" y="134804"/>
                    </a:cubicBezTo>
                    <a:cubicBezTo>
                      <a:pt x="112159" y="134804"/>
                      <a:pt x="112159" y="134804"/>
                      <a:pt x="107002" y="121859"/>
                    </a:cubicBezTo>
                    <a:cubicBezTo>
                      <a:pt x="105713" y="120565"/>
                      <a:pt x="107002" y="117976"/>
                      <a:pt x="109580" y="117976"/>
                    </a:cubicBezTo>
                    <a:cubicBezTo>
                      <a:pt x="109580" y="117976"/>
                      <a:pt x="109580" y="117976"/>
                      <a:pt x="121183" y="117976"/>
                    </a:cubicBezTo>
                    <a:cubicBezTo>
                      <a:pt x="123761" y="117976"/>
                      <a:pt x="125050" y="120565"/>
                      <a:pt x="125050" y="121859"/>
                    </a:cubicBezTo>
                    <a:cubicBezTo>
                      <a:pt x="125050" y="121859"/>
                      <a:pt x="125050" y="121859"/>
                      <a:pt x="118605" y="134804"/>
                    </a:cubicBezTo>
                    <a:cubicBezTo>
                      <a:pt x="118605" y="134804"/>
                      <a:pt x="118605" y="134804"/>
                      <a:pt x="126340" y="160692"/>
                    </a:cubicBezTo>
                    <a:cubicBezTo>
                      <a:pt x="126340" y="160692"/>
                      <a:pt x="126340" y="160692"/>
                      <a:pt x="126340" y="165870"/>
                    </a:cubicBezTo>
                    <a:cubicBezTo>
                      <a:pt x="127629" y="165870"/>
                      <a:pt x="127629" y="165870"/>
                      <a:pt x="127629" y="165870"/>
                    </a:cubicBezTo>
                    <a:cubicBezTo>
                      <a:pt x="127629" y="168459"/>
                      <a:pt x="127629" y="169753"/>
                      <a:pt x="127629" y="172342"/>
                    </a:cubicBezTo>
                    <a:cubicBezTo>
                      <a:pt x="127629" y="172342"/>
                      <a:pt x="127629" y="172342"/>
                      <a:pt x="134075" y="172342"/>
                    </a:cubicBezTo>
                    <a:cubicBezTo>
                      <a:pt x="134075" y="171048"/>
                      <a:pt x="134075" y="171048"/>
                      <a:pt x="134075" y="169753"/>
                    </a:cubicBezTo>
                    <a:cubicBezTo>
                      <a:pt x="134075" y="169753"/>
                      <a:pt x="134075" y="169753"/>
                      <a:pt x="135364" y="165870"/>
                    </a:cubicBezTo>
                    <a:cubicBezTo>
                      <a:pt x="135364" y="165870"/>
                      <a:pt x="135364" y="165870"/>
                      <a:pt x="136653" y="160692"/>
                    </a:cubicBezTo>
                    <a:cubicBezTo>
                      <a:pt x="136653" y="160692"/>
                      <a:pt x="136653" y="160692"/>
                      <a:pt x="144388" y="123154"/>
                    </a:cubicBezTo>
                    <a:cubicBezTo>
                      <a:pt x="145677" y="120565"/>
                      <a:pt x="148256" y="117976"/>
                      <a:pt x="152123" y="117976"/>
                    </a:cubicBezTo>
                    <a:cubicBezTo>
                      <a:pt x="152123" y="117976"/>
                      <a:pt x="152123" y="117976"/>
                      <a:pt x="171461" y="117976"/>
                    </a:cubicBezTo>
                    <a:cubicBezTo>
                      <a:pt x="183064" y="117976"/>
                      <a:pt x="192088" y="127037"/>
                      <a:pt x="192088" y="138687"/>
                    </a:cubicBezTo>
                    <a:cubicBezTo>
                      <a:pt x="192088" y="138687"/>
                      <a:pt x="192088" y="138687"/>
                      <a:pt x="192088" y="152926"/>
                    </a:cubicBezTo>
                    <a:cubicBezTo>
                      <a:pt x="192088" y="152926"/>
                      <a:pt x="192088" y="152926"/>
                      <a:pt x="184353" y="152926"/>
                    </a:cubicBezTo>
                    <a:cubicBezTo>
                      <a:pt x="176618" y="152926"/>
                      <a:pt x="168883" y="156809"/>
                      <a:pt x="163726" y="160692"/>
                    </a:cubicBezTo>
                    <a:cubicBezTo>
                      <a:pt x="161148" y="161987"/>
                      <a:pt x="159858" y="164576"/>
                      <a:pt x="158569" y="165870"/>
                    </a:cubicBezTo>
                    <a:cubicBezTo>
                      <a:pt x="157280" y="168459"/>
                      <a:pt x="155991" y="169753"/>
                      <a:pt x="154702" y="172342"/>
                    </a:cubicBezTo>
                    <a:cubicBezTo>
                      <a:pt x="152123" y="176225"/>
                      <a:pt x="150834" y="181403"/>
                      <a:pt x="150834" y="186581"/>
                    </a:cubicBezTo>
                    <a:cubicBezTo>
                      <a:pt x="150834" y="186581"/>
                      <a:pt x="150834" y="186581"/>
                      <a:pt x="150834" y="202114"/>
                    </a:cubicBezTo>
                    <a:cubicBezTo>
                      <a:pt x="150834" y="202114"/>
                      <a:pt x="150834" y="202114"/>
                      <a:pt x="10313" y="202114"/>
                    </a:cubicBezTo>
                    <a:cubicBezTo>
                      <a:pt x="5157" y="202114"/>
                      <a:pt x="0" y="196936"/>
                      <a:pt x="0" y="190464"/>
                    </a:cubicBezTo>
                    <a:cubicBezTo>
                      <a:pt x="0" y="190464"/>
                      <a:pt x="0" y="190464"/>
                      <a:pt x="0" y="182698"/>
                    </a:cubicBezTo>
                    <a:cubicBezTo>
                      <a:pt x="0" y="176225"/>
                      <a:pt x="5157" y="172342"/>
                      <a:pt x="10313" y="172342"/>
                    </a:cubicBezTo>
                    <a:cubicBezTo>
                      <a:pt x="10313" y="172342"/>
                      <a:pt x="10313" y="172342"/>
                      <a:pt x="38675" y="172342"/>
                    </a:cubicBezTo>
                    <a:cubicBezTo>
                      <a:pt x="38675" y="172342"/>
                      <a:pt x="38675" y="172342"/>
                      <a:pt x="38675" y="138687"/>
                    </a:cubicBezTo>
                    <a:cubicBezTo>
                      <a:pt x="38675" y="127037"/>
                      <a:pt x="47700" y="117976"/>
                      <a:pt x="59302" y="117976"/>
                    </a:cubicBezTo>
                    <a:close/>
                    <a:moveTo>
                      <a:pt x="206838" y="33838"/>
                    </a:moveTo>
                    <a:cubicBezTo>
                      <a:pt x="206838" y="33838"/>
                      <a:pt x="208124" y="33838"/>
                      <a:pt x="208124" y="33838"/>
                    </a:cubicBezTo>
                    <a:cubicBezTo>
                      <a:pt x="223557" y="36420"/>
                      <a:pt x="258281" y="44166"/>
                      <a:pt x="278858" y="48038"/>
                    </a:cubicBezTo>
                    <a:cubicBezTo>
                      <a:pt x="289147" y="50620"/>
                      <a:pt x="296863" y="59657"/>
                      <a:pt x="296863" y="69984"/>
                    </a:cubicBezTo>
                    <a:cubicBezTo>
                      <a:pt x="296863" y="69984"/>
                      <a:pt x="296863" y="69984"/>
                      <a:pt x="296863" y="99676"/>
                    </a:cubicBezTo>
                    <a:cubicBezTo>
                      <a:pt x="296863" y="128076"/>
                      <a:pt x="275000" y="151313"/>
                      <a:pt x="246706" y="151313"/>
                    </a:cubicBezTo>
                    <a:cubicBezTo>
                      <a:pt x="218412" y="151313"/>
                      <a:pt x="195263" y="128076"/>
                      <a:pt x="195263" y="99676"/>
                    </a:cubicBezTo>
                    <a:cubicBezTo>
                      <a:pt x="195263" y="99676"/>
                      <a:pt x="195263" y="99676"/>
                      <a:pt x="195263" y="45456"/>
                    </a:cubicBezTo>
                    <a:cubicBezTo>
                      <a:pt x="195263" y="39002"/>
                      <a:pt x="200407" y="33838"/>
                      <a:pt x="206838" y="33838"/>
                    </a:cubicBezTo>
                    <a:close/>
                    <a:moveTo>
                      <a:pt x="150465" y="198"/>
                    </a:moveTo>
                    <a:cubicBezTo>
                      <a:pt x="156989" y="-1087"/>
                      <a:pt x="163513" y="4053"/>
                      <a:pt x="163513" y="10479"/>
                    </a:cubicBezTo>
                    <a:cubicBezTo>
                      <a:pt x="163513" y="10479"/>
                      <a:pt x="163513" y="10479"/>
                      <a:pt x="163513" y="60599"/>
                    </a:cubicBezTo>
                    <a:cubicBezTo>
                      <a:pt x="163513" y="86301"/>
                      <a:pt x="142636" y="106863"/>
                      <a:pt x="116540" y="106863"/>
                    </a:cubicBezTo>
                    <a:cubicBezTo>
                      <a:pt x="90444" y="106863"/>
                      <a:pt x="68263" y="86301"/>
                      <a:pt x="68263" y="60599"/>
                    </a:cubicBezTo>
                    <a:cubicBezTo>
                      <a:pt x="68263" y="60599"/>
                      <a:pt x="68263" y="60599"/>
                      <a:pt x="68263" y="33611"/>
                    </a:cubicBezTo>
                    <a:cubicBezTo>
                      <a:pt x="68263" y="23330"/>
                      <a:pt x="76092" y="14334"/>
                      <a:pt x="85225" y="13049"/>
                    </a:cubicBezTo>
                    <a:cubicBezTo>
                      <a:pt x="104797" y="9194"/>
                      <a:pt x="137417" y="2768"/>
                      <a:pt x="150465" y="1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8" name="椭圆 7"/>
              <p:cNvSpPr/>
              <p:nvPr/>
            </p:nvSpPr>
            <p:spPr>
              <a:xfrm>
                <a:off x="4077569" y="2031690"/>
                <a:ext cx="988864" cy="98886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9" name="任意多边形: 形状 8"/>
              <p:cNvSpPr/>
              <p:nvPr/>
            </p:nvSpPr>
            <p:spPr bwMode="auto">
              <a:xfrm>
                <a:off x="4415877" y="2369420"/>
                <a:ext cx="312250" cy="297791"/>
              </a:xfrm>
              <a:custGeom>
                <a:avLst/>
                <a:gdLst>
                  <a:gd name="connsiteX0" fmla="*/ 315778 w 607639"/>
                  <a:gd name="connsiteY0" fmla="*/ 173080 h 579502"/>
                  <a:gd name="connsiteX1" fmla="*/ 315778 w 607639"/>
                  <a:gd name="connsiteY1" fmla="*/ 266058 h 579502"/>
                  <a:gd name="connsiteX2" fmla="*/ 303493 w 607639"/>
                  <a:gd name="connsiteY2" fmla="*/ 278325 h 579502"/>
                  <a:gd name="connsiteX3" fmla="*/ 210375 w 607639"/>
                  <a:gd name="connsiteY3" fmla="*/ 278325 h 579502"/>
                  <a:gd name="connsiteX4" fmla="*/ 303493 w 607639"/>
                  <a:gd name="connsiteY4" fmla="*/ 359925 h 579502"/>
                  <a:gd name="connsiteX5" fmla="*/ 397500 w 607639"/>
                  <a:gd name="connsiteY5" fmla="*/ 266058 h 579502"/>
                  <a:gd name="connsiteX6" fmla="*/ 315778 w 607639"/>
                  <a:gd name="connsiteY6" fmla="*/ 173080 h 579502"/>
                  <a:gd name="connsiteX7" fmla="*/ 249814 w 607639"/>
                  <a:gd name="connsiteY7" fmla="*/ 160816 h 579502"/>
                  <a:gd name="connsiteX8" fmla="*/ 198110 w 607639"/>
                  <a:gd name="connsiteY8" fmla="*/ 212449 h 579502"/>
                  <a:gd name="connsiteX9" fmla="*/ 249814 w 607639"/>
                  <a:gd name="connsiteY9" fmla="*/ 212449 h 579502"/>
                  <a:gd name="connsiteX10" fmla="*/ 303493 w 607639"/>
                  <a:gd name="connsiteY10" fmla="*/ 147835 h 579502"/>
                  <a:gd name="connsiteX11" fmla="*/ 421981 w 607639"/>
                  <a:gd name="connsiteY11" fmla="*/ 266058 h 579502"/>
                  <a:gd name="connsiteX12" fmla="*/ 303493 w 607639"/>
                  <a:gd name="connsiteY12" fmla="*/ 384370 h 579502"/>
                  <a:gd name="connsiteX13" fmla="*/ 185093 w 607639"/>
                  <a:gd name="connsiteY13" fmla="*/ 266058 h 579502"/>
                  <a:gd name="connsiteX14" fmla="*/ 197289 w 607639"/>
                  <a:gd name="connsiteY14" fmla="*/ 253880 h 579502"/>
                  <a:gd name="connsiteX15" fmla="*/ 291297 w 607639"/>
                  <a:gd name="connsiteY15" fmla="*/ 253880 h 579502"/>
                  <a:gd name="connsiteX16" fmla="*/ 291297 w 607639"/>
                  <a:gd name="connsiteY16" fmla="*/ 160013 h 579502"/>
                  <a:gd name="connsiteX17" fmla="*/ 303493 w 607639"/>
                  <a:gd name="connsiteY17" fmla="*/ 147835 h 579502"/>
                  <a:gd name="connsiteX18" fmla="*/ 262095 w 607639"/>
                  <a:gd name="connsiteY18" fmla="*/ 135133 h 579502"/>
                  <a:gd name="connsiteX19" fmla="*/ 274287 w 607639"/>
                  <a:gd name="connsiteY19" fmla="*/ 147397 h 579502"/>
                  <a:gd name="connsiteX20" fmla="*/ 274287 w 607639"/>
                  <a:gd name="connsiteY20" fmla="*/ 224713 h 579502"/>
                  <a:gd name="connsiteX21" fmla="*/ 262095 w 607639"/>
                  <a:gd name="connsiteY21" fmla="*/ 236888 h 579502"/>
                  <a:gd name="connsiteX22" fmla="*/ 184672 w 607639"/>
                  <a:gd name="connsiteY22" fmla="*/ 236888 h 579502"/>
                  <a:gd name="connsiteX23" fmla="*/ 172391 w 607639"/>
                  <a:gd name="connsiteY23" fmla="*/ 224713 h 579502"/>
                  <a:gd name="connsiteX24" fmla="*/ 262095 w 607639"/>
                  <a:gd name="connsiteY24" fmla="*/ 135133 h 579502"/>
                  <a:gd name="connsiteX25" fmla="*/ 58120 w 607639"/>
                  <a:gd name="connsiteY25" fmla="*/ 108514 h 579502"/>
                  <a:gd name="connsiteX26" fmla="*/ 58120 w 607639"/>
                  <a:gd name="connsiteY26" fmla="*/ 413970 h 579502"/>
                  <a:gd name="connsiteX27" fmla="*/ 549430 w 607639"/>
                  <a:gd name="connsiteY27" fmla="*/ 413970 h 579502"/>
                  <a:gd name="connsiteX28" fmla="*/ 549430 w 607639"/>
                  <a:gd name="connsiteY28" fmla="*/ 108514 h 579502"/>
                  <a:gd name="connsiteX29" fmla="*/ 27236 w 607639"/>
                  <a:gd name="connsiteY29" fmla="*/ 56079 h 579502"/>
                  <a:gd name="connsiteX30" fmla="*/ 27236 w 607639"/>
                  <a:gd name="connsiteY30" fmla="*/ 81319 h 579502"/>
                  <a:gd name="connsiteX31" fmla="*/ 580403 w 607639"/>
                  <a:gd name="connsiteY31" fmla="*/ 81319 h 579502"/>
                  <a:gd name="connsiteX32" fmla="*/ 580403 w 607639"/>
                  <a:gd name="connsiteY32" fmla="*/ 56079 h 579502"/>
                  <a:gd name="connsiteX33" fmla="*/ 303775 w 607639"/>
                  <a:gd name="connsiteY33" fmla="*/ 0 h 579502"/>
                  <a:gd name="connsiteX34" fmla="*/ 317393 w 607639"/>
                  <a:gd name="connsiteY34" fmla="*/ 13597 h 579502"/>
                  <a:gd name="connsiteX35" fmla="*/ 317393 w 607639"/>
                  <a:gd name="connsiteY35" fmla="*/ 28884 h 579502"/>
                  <a:gd name="connsiteX36" fmla="*/ 580403 w 607639"/>
                  <a:gd name="connsiteY36" fmla="*/ 28884 h 579502"/>
                  <a:gd name="connsiteX37" fmla="*/ 607639 w 607639"/>
                  <a:gd name="connsiteY37" fmla="*/ 56079 h 579502"/>
                  <a:gd name="connsiteX38" fmla="*/ 607639 w 607639"/>
                  <a:gd name="connsiteY38" fmla="*/ 81319 h 579502"/>
                  <a:gd name="connsiteX39" fmla="*/ 580403 w 607639"/>
                  <a:gd name="connsiteY39" fmla="*/ 108514 h 579502"/>
                  <a:gd name="connsiteX40" fmla="*/ 576665 w 607639"/>
                  <a:gd name="connsiteY40" fmla="*/ 108514 h 579502"/>
                  <a:gd name="connsiteX41" fmla="*/ 576665 w 607639"/>
                  <a:gd name="connsiteY41" fmla="*/ 413970 h 579502"/>
                  <a:gd name="connsiteX42" fmla="*/ 549430 w 607639"/>
                  <a:gd name="connsiteY42" fmla="*/ 441165 h 579502"/>
                  <a:gd name="connsiteX43" fmla="*/ 317393 w 607639"/>
                  <a:gd name="connsiteY43" fmla="*/ 441165 h 579502"/>
                  <a:gd name="connsiteX44" fmla="*/ 317393 w 607639"/>
                  <a:gd name="connsiteY44" fmla="*/ 481069 h 579502"/>
                  <a:gd name="connsiteX45" fmla="*/ 418236 w 607639"/>
                  <a:gd name="connsiteY45" fmla="*/ 554923 h 579502"/>
                  <a:gd name="connsiteX46" fmla="*/ 421173 w 607639"/>
                  <a:gd name="connsiteY46" fmla="*/ 573942 h 579502"/>
                  <a:gd name="connsiteX47" fmla="*/ 410225 w 607639"/>
                  <a:gd name="connsiteY47" fmla="*/ 579452 h 579502"/>
                  <a:gd name="connsiteX48" fmla="*/ 402215 w 607639"/>
                  <a:gd name="connsiteY48" fmla="*/ 576874 h 579502"/>
                  <a:gd name="connsiteX49" fmla="*/ 317393 w 607639"/>
                  <a:gd name="connsiteY49" fmla="*/ 514752 h 579502"/>
                  <a:gd name="connsiteX50" fmla="*/ 317393 w 607639"/>
                  <a:gd name="connsiteY50" fmla="*/ 565854 h 579502"/>
                  <a:gd name="connsiteX51" fmla="*/ 303775 w 607639"/>
                  <a:gd name="connsiteY51" fmla="*/ 579452 h 579502"/>
                  <a:gd name="connsiteX52" fmla="*/ 290157 w 607639"/>
                  <a:gd name="connsiteY52" fmla="*/ 565854 h 579502"/>
                  <a:gd name="connsiteX53" fmla="*/ 290157 w 607639"/>
                  <a:gd name="connsiteY53" fmla="*/ 514752 h 579502"/>
                  <a:gd name="connsiteX54" fmla="*/ 205424 w 607639"/>
                  <a:gd name="connsiteY54" fmla="*/ 576874 h 579502"/>
                  <a:gd name="connsiteX55" fmla="*/ 186377 w 607639"/>
                  <a:gd name="connsiteY55" fmla="*/ 573942 h 579502"/>
                  <a:gd name="connsiteX56" fmla="*/ 189314 w 607639"/>
                  <a:gd name="connsiteY56" fmla="*/ 554923 h 579502"/>
                  <a:gd name="connsiteX57" fmla="*/ 290157 w 607639"/>
                  <a:gd name="connsiteY57" fmla="*/ 481069 h 579502"/>
                  <a:gd name="connsiteX58" fmla="*/ 290157 w 607639"/>
                  <a:gd name="connsiteY58" fmla="*/ 441165 h 579502"/>
                  <a:gd name="connsiteX59" fmla="*/ 58120 w 607639"/>
                  <a:gd name="connsiteY59" fmla="*/ 441165 h 579502"/>
                  <a:gd name="connsiteX60" fmla="*/ 30885 w 607639"/>
                  <a:gd name="connsiteY60" fmla="*/ 413970 h 579502"/>
                  <a:gd name="connsiteX61" fmla="*/ 30885 w 607639"/>
                  <a:gd name="connsiteY61" fmla="*/ 108514 h 579502"/>
                  <a:gd name="connsiteX62" fmla="*/ 27236 w 607639"/>
                  <a:gd name="connsiteY62" fmla="*/ 108514 h 579502"/>
                  <a:gd name="connsiteX63" fmla="*/ 0 w 607639"/>
                  <a:gd name="connsiteY63" fmla="*/ 81319 h 579502"/>
                  <a:gd name="connsiteX64" fmla="*/ 0 w 607639"/>
                  <a:gd name="connsiteY64" fmla="*/ 56079 h 579502"/>
                  <a:gd name="connsiteX65" fmla="*/ 27236 w 607639"/>
                  <a:gd name="connsiteY65" fmla="*/ 28884 h 579502"/>
                  <a:gd name="connsiteX66" fmla="*/ 290157 w 607639"/>
                  <a:gd name="connsiteY66" fmla="*/ 28884 h 579502"/>
                  <a:gd name="connsiteX67" fmla="*/ 290157 w 607639"/>
                  <a:gd name="connsiteY67" fmla="*/ 13597 h 579502"/>
                  <a:gd name="connsiteX68" fmla="*/ 303775 w 607639"/>
                  <a:gd name="connsiteY68" fmla="*/ 0 h 579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607639" h="579502">
                    <a:moveTo>
                      <a:pt x="315778" y="173080"/>
                    </a:moveTo>
                    <a:lnTo>
                      <a:pt x="315778" y="266058"/>
                    </a:lnTo>
                    <a:cubicBezTo>
                      <a:pt x="315778" y="272814"/>
                      <a:pt x="310258" y="278325"/>
                      <a:pt x="303493" y="278325"/>
                    </a:cubicBezTo>
                    <a:lnTo>
                      <a:pt x="210375" y="278325"/>
                    </a:lnTo>
                    <a:cubicBezTo>
                      <a:pt x="216429" y="324281"/>
                      <a:pt x="255866" y="359925"/>
                      <a:pt x="303493" y="359925"/>
                    </a:cubicBezTo>
                    <a:cubicBezTo>
                      <a:pt x="355303" y="359925"/>
                      <a:pt x="397500" y="317792"/>
                      <a:pt x="397500" y="266058"/>
                    </a:cubicBezTo>
                    <a:cubicBezTo>
                      <a:pt x="397500" y="218502"/>
                      <a:pt x="361802" y="179124"/>
                      <a:pt x="315778" y="173080"/>
                    </a:cubicBezTo>
                    <a:close/>
                    <a:moveTo>
                      <a:pt x="249814" y="160816"/>
                    </a:moveTo>
                    <a:cubicBezTo>
                      <a:pt x="223740" y="165793"/>
                      <a:pt x="203093" y="186410"/>
                      <a:pt x="198110" y="212449"/>
                    </a:cubicBezTo>
                    <a:lnTo>
                      <a:pt x="249814" y="212449"/>
                    </a:lnTo>
                    <a:close/>
                    <a:moveTo>
                      <a:pt x="303493" y="147835"/>
                    </a:moveTo>
                    <a:cubicBezTo>
                      <a:pt x="368835" y="147835"/>
                      <a:pt x="421981" y="200902"/>
                      <a:pt x="421981" y="266058"/>
                    </a:cubicBezTo>
                    <a:cubicBezTo>
                      <a:pt x="421981" y="331303"/>
                      <a:pt x="368835" y="384370"/>
                      <a:pt x="303493" y="384370"/>
                    </a:cubicBezTo>
                    <a:cubicBezTo>
                      <a:pt x="238239" y="384370"/>
                      <a:pt x="185093" y="331303"/>
                      <a:pt x="185093" y="266058"/>
                    </a:cubicBezTo>
                    <a:cubicBezTo>
                      <a:pt x="185093" y="259303"/>
                      <a:pt x="190523" y="253880"/>
                      <a:pt x="197289" y="253880"/>
                    </a:cubicBezTo>
                    <a:lnTo>
                      <a:pt x="291297" y="253880"/>
                    </a:lnTo>
                    <a:lnTo>
                      <a:pt x="291297" y="160013"/>
                    </a:lnTo>
                    <a:cubicBezTo>
                      <a:pt x="291297" y="153257"/>
                      <a:pt x="296727" y="147835"/>
                      <a:pt x="303493" y="147835"/>
                    </a:cubicBezTo>
                    <a:close/>
                    <a:moveTo>
                      <a:pt x="262095" y="135133"/>
                    </a:moveTo>
                    <a:cubicBezTo>
                      <a:pt x="268859" y="135133"/>
                      <a:pt x="274287" y="140643"/>
                      <a:pt x="274287" y="147397"/>
                    </a:cubicBezTo>
                    <a:lnTo>
                      <a:pt x="274287" y="224713"/>
                    </a:lnTo>
                    <a:cubicBezTo>
                      <a:pt x="274287" y="231467"/>
                      <a:pt x="268859" y="236888"/>
                      <a:pt x="262095" y="236888"/>
                    </a:cubicBezTo>
                    <a:lnTo>
                      <a:pt x="184672" y="236888"/>
                    </a:lnTo>
                    <a:cubicBezTo>
                      <a:pt x="177909" y="236888"/>
                      <a:pt x="172391" y="231467"/>
                      <a:pt x="172391" y="224713"/>
                    </a:cubicBezTo>
                    <a:cubicBezTo>
                      <a:pt x="172391" y="175302"/>
                      <a:pt x="212616" y="135133"/>
                      <a:pt x="262095" y="135133"/>
                    </a:cubicBezTo>
                    <a:close/>
                    <a:moveTo>
                      <a:pt x="58120" y="108514"/>
                    </a:moveTo>
                    <a:lnTo>
                      <a:pt x="58120" y="413970"/>
                    </a:lnTo>
                    <a:lnTo>
                      <a:pt x="549430" y="413970"/>
                    </a:lnTo>
                    <a:lnTo>
                      <a:pt x="549430" y="108514"/>
                    </a:lnTo>
                    <a:close/>
                    <a:moveTo>
                      <a:pt x="27236" y="56079"/>
                    </a:moveTo>
                    <a:lnTo>
                      <a:pt x="27236" y="81319"/>
                    </a:lnTo>
                    <a:lnTo>
                      <a:pt x="580403" y="81319"/>
                    </a:lnTo>
                    <a:lnTo>
                      <a:pt x="580403" y="56079"/>
                    </a:lnTo>
                    <a:close/>
                    <a:moveTo>
                      <a:pt x="303775" y="0"/>
                    </a:moveTo>
                    <a:cubicBezTo>
                      <a:pt x="311341" y="0"/>
                      <a:pt x="317393" y="6132"/>
                      <a:pt x="317393" y="13597"/>
                    </a:cubicBezTo>
                    <a:lnTo>
                      <a:pt x="317393" y="28884"/>
                    </a:lnTo>
                    <a:lnTo>
                      <a:pt x="580403" y="28884"/>
                    </a:lnTo>
                    <a:cubicBezTo>
                      <a:pt x="595356" y="28884"/>
                      <a:pt x="607639" y="41148"/>
                      <a:pt x="607639" y="56079"/>
                    </a:cubicBezTo>
                    <a:lnTo>
                      <a:pt x="607639" y="81319"/>
                    </a:lnTo>
                    <a:cubicBezTo>
                      <a:pt x="607639" y="96338"/>
                      <a:pt x="595356" y="108514"/>
                      <a:pt x="580403" y="108514"/>
                    </a:cubicBezTo>
                    <a:lnTo>
                      <a:pt x="576665" y="108514"/>
                    </a:lnTo>
                    <a:lnTo>
                      <a:pt x="576665" y="413970"/>
                    </a:lnTo>
                    <a:cubicBezTo>
                      <a:pt x="576665" y="428990"/>
                      <a:pt x="564472" y="441165"/>
                      <a:pt x="549430" y="441165"/>
                    </a:cubicBezTo>
                    <a:lnTo>
                      <a:pt x="317393" y="441165"/>
                    </a:lnTo>
                    <a:lnTo>
                      <a:pt x="317393" y="481069"/>
                    </a:lnTo>
                    <a:lnTo>
                      <a:pt x="418236" y="554923"/>
                    </a:lnTo>
                    <a:cubicBezTo>
                      <a:pt x="424377" y="559366"/>
                      <a:pt x="425623" y="567898"/>
                      <a:pt x="421173" y="573942"/>
                    </a:cubicBezTo>
                    <a:cubicBezTo>
                      <a:pt x="418503" y="577585"/>
                      <a:pt x="414409" y="579452"/>
                      <a:pt x="410225" y="579452"/>
                    </a:cubicBezTo>
                    <a:cubicBezTo>
                      <a:pt x="407466" y="579452"/>
                      <a:pt x="404618" y="578652"/>
                      <a:pt x="402215" y="576874"/>
                    </a:cubicBezTo>
                    <a:lnTo>
                      <a:pt x="317393" y="514752"/>
                    </a:lnTo>
                    <a:lnTo>
                      <a:pt x="317393" y="565854"/>
                    </a:lnTo>
                    <a:cubicBezTo>
                      <a:pt x="317393" y="573408"/>
                      <a:pt x="311341" y="579452"/>
                      <a:pt x="303775" y="579452"/>
                    </a:cubicBezTo>
                    <a:cubicBezTo>
                      <a:pt x="296299" y="579452"/>
                      <a:pt x="290157" y="573408"/>
                      <a:pt x="290157" y="565854"/>
                    </a:cubicBezTo>
                    <a:lnTo>
                      <a:pt x="290157" y="514752"/>
                    </a:lnTo>
                    <a:lnTo>
                      <a:pt x="205424" y="576874"/>
                    </a:lnTo>
                    <a:cubicBezTo>
                      <a:pt x="199372" y="581318"/>
                      <a:pt x="190827" y="579985"/>
                      <a:pt x="186377" y="573942"/>
                    </a:cubicBezTo>
                    <a:cubicBezTo>
                      <a:pt x="181927" y="567898"/>
                      <a:pt x="183262" y="559366"/>
                      <a:pt x="189314" y="554923"/>
                    </a:cubicBezTo>
                    <a:lnTo>
                      <a:pt x="290157" y="481069"/>
                    </a:lnTo>
                    <a:lnTo>
                      <a:pt x="290157" y="441165"/>
                    </a:lnTo>
                    <a:lnTo>
                      <a:pt x="58120" y="441165"/>
                    </a:lnTo>
                    <a:cubicBezTo>
                      <a:pt x="43167" y="441165"/>
                      <a:pt x="30885" y="428990"/>
                      <a:pt x="30885" y="413970"/>
                    </a:cubicBezTo>
                    <a:lnTo>
                      <a:pt x="30885" y="108514"/>
                    </a:lnTo>
                    <a:lnTo>
                      <a:pt x="27236" y="108514"/>
                    </a:lnTo>
                    <a:cubicBezTo>
                      <a:pt x="12194" y="108514"/>
                      <a:pt x="0" y="96338"/>
                      <a:pt x="0" y="81319"/>
                    </a:cubicBezTo>
                    <a:lnTo>
                      <a:pt x="0" y="56079"/>
                    </a:lnTo>
                    <a:cubicBezTo>
                      <a:pt x="0" y="41148"/>
                      <a:pt x="12194" y="28884"/>
                      <a:pt x="27236" y="28884"/>
                    </a:cubicBezTo>
                    <a:lnTo>
                      <a:pt x="290157" y="28884"/>
                    </a:lnTo>
                    <a:lnTo>
                      <a:pt x="290157" y="13597"/>
                    </a:lnTo>
                    <a:cubicBezTo>
                      <a:pt x="290157" y="6132"/>
                      <a:pt x="296299" y="0"/>
                      <a:pt x="3037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2490843" y="2031690"/>
                <a:ext cx="988864" cy="98886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11" name="任意多边形: 形状 10"/>
              <p:cNvSpPr/>
              <p:nvPr/>
            </p:nvSpPr>
            <p:spPr bwMode="auto">
              <a:xfrm>
                <a:off x="2829149" y="2362191"/>
                <a:ext cx="312250" cy="312249"/>
              </a:xfrm>
              <a:custGeom>
                <a:avLst/>
                <a:gdLst>
                  <a:gd name="connsiteX0" fmla="*/ 221853 w 338138"/>
                  <a:gd name="connsiteY0" fmla="*/ 169862 h 338138"/>
                  <a:gd name="connsiteX1" fmla="*/ 243284 w 338138"/>
                  <a:gd name="connsiteY1" fmla="*/ 169862 h 338138"/>
                  <a:gd name="connsiteX2" fmla="*/ 254000 w 338138"/>
                  <a:gd name="connsiteY2" fmla="*/ 180379 h 338138"/>
                  <a:gd name="connsiteX3" fmla="*/ 254000 w 338138"/>
                  <a:gd name="connsiteY3" fmla="*/ 243483 h 338138"/>
                  <a:gd name="connsiteX4" fmla="*/ 243284 w 338138"/>
                  <a:gd name="connsiteY4" fmla="*/ 254000 h 338138"/>
                  <a:gd name="connsiteX5" fmla="*/ 221853 w 338138"/>
                  <a:gd name="connsiteY5" fmla="*/ 254000 h 338138"/>
                  <a:gd name="connsiteX6" fmla="*/ 211137 w 338138"/>
                  <a:gd name="connsiteY6" fmla="*/ 243483 h 338138"/>
                  <a:gd name="connsiteX7" fmla="*/ 211137 w 338138"/>
                  <a:gd name="connsiteY7" fmla="*/ 180379 h 338138"/>
                  <a:gd name="connsiteX8" fmla="*/ 221853 w 338138"/>
                  <a:gd name="connsiteY8" fmla="*/ 169862 h 338138"/>
                  <a:gd name="connsiteX9" fmla="*/ 94853 w 338138"/>
                  <a:gd name="connsiteY9" fmla="*/ 127000 h 338138"/>
                  <a:gd name="connsiteX10" fmla="*/ 116284 w 338138"/>
                  <a:gd name="connsiteY10" fmla="*/ 127000 h 338138"/>
                  <a:gd name="connsiteX11" fmla="*/ 127000 w 338138"/>
                  <a:gd name="connsiteY11" fmla="*/ 137583 h 338138"/>
                  <a:gd name="connsiteX12" fmla="*/ 127000 w 338138"/>
                  <a:gd name="connsiteY12" fmla="*/ 243417 h 338138"/>
                  <a:gd name="connsiteX13" fmla="*/ 116284 w 338138"/>
                  <a:gd name="connsiteY13" fmla="*/ 254000 h 338138"/>
                  <a:gd name="connsiteX14" fmla="*/ 94853 w 338138"/>
                  <a:gd name="connsiteY14" fmla="*/ 254000 h 338138"/>
                  <a:gd name="connsiteX15" fmla="*/ 84137 w 338138"/>
                  <a:gd name="connsiteY15" fmla="*/ 243417 h 338138"/>
                  <a:gd name="connsiteX16" fmla="*/ 84137 w 338138"/>
                  <a:gd name="connsiteY16" fmla="*/ 137583 h 338138"/>
                  <a:gd name="connsiteX17" fmla="*/ 94853 w 338138"/>
                  <a:gd name="connsiteY17" fmla="*/ 127000 h 338138"/>
                  <a:gd name="connsiteX18" fmla="*/ 285353 w 338138"/>
                  <a:gd name="connsiteY18" fmla="*/ 85725 h 338138"/>
                  <a:gd name="connsiteX19" fmla="*/ 306784 w 338138"/>
                  <a:gd name="connsiteY19" fmla="*/ 85725 h 338138"/>
                  <a:gd name="connsiteX20" fmla="*/ 317500 w 338138"/>
                  <a:gd name="connsiteY20" fmla="*/ 96242 h 338138"/>
                  <a:gd name="connsiteX21" fmla="*/ 317500 w 338138"/>
                  <a:gd name="connsiteY21" fmla="*/ 243483 h 338138"/>
                  <a:gd name="connsiteX22" fmla="*/ 306784 w 338138"/>
                  <a:gd name="connsiteY22" fmla="*/ 254000 h 338138"/>
                  <a:gd name="connsiteX23" fmla="*/ 285353 w 338138"/>
                  <a:gd name="connsiteY23" fmla="*/ 254000 h 338138"/>
                  <a:gd name="connsiteX24" fmla="*/ 274637 w 338138"/>
                  <a:gd name="connsiteY24" fmla="*/ 243483 h 338138"/>
                  <a:gd name="connsiteX25" fmla="*/ 274637 w 338138"/>
                  <a:gd name="connsiteY25" fmla="*/ 96242 h 338138"/>
                  <a:gd name="connsiteX26" fmla="*/ 285353 w 338138"/>
                  <a:gd name="connsiteY26" fmla="*/ 85725 h 338138"/>
                  <a:gd name="connsiteX27" fmla="*/ 158353 w 338138"/>
                  <a:gd name="connsiteY27" fmla="*/ 42862 h 338138"/>
                  <a:gd name="connsiteX28" fmla="*/ 179784 w 338138"/>
                  <a:gd name="connsiteY28" fmla="*/ 42862 h 338138"/>
                  <a:gd name="connsiteX29" fmla="*/ 190500 w 338138"/>
                  <a:gd name="connsiteY29" fmla="*/ 53419 h 338138"/>
                  <a:gd name="connsiteX30" fmla="*/ 190500 w 338138"/>
                  <a:gd name="connsiteY30" fmla="*/ 243443 h 338138"/>
                  <a:gd name="connsiteX31" fmla="*/ 179784 w 338138"/>
                  <a:gd name="connsiteY31" fmla="*/ 254000 h 338138"/>
                  <a:gd name="connsiteX32" fmla="*/ 158353 w 338138"/>
                  <a:gd name="connsiteY32" fmla="*/ 254000 h 338138"/>
                  <a:gd name="connsiteX33" fmla="*/ 147637 w 338138"/>
                  <a:gd name="connsiteY33" fmla="*/ 243443 h 338138"/>
                  <a:gd name="connsiteX34" fmla="*/ 147637 w 338138"/>
                  <a:gd name="connsiteY34" fmla="*/ 53419 h 338138"/>
                  <a:gd name="connsiteX35" fmla="*/ 158353 w 338138"/>
                  <a:gd name="connsiteY35" fmla="*/ 42862 h 338138"/>
                  <a:gd name="connsiteX36" fmla="*/ 0 w 338138"/>
                  <a:gd name="connsiteY36" fmla="*/ 0 h 338138"/>
                  <a:gd name="connsiteX37" fmla="*/ 42267 w 338138"/>
                  <a:gd name="connsiteY37" fmla="*/ 0 h 338138"/>
                  <a:gd name="connsiteX38" fmla="*/ 42267 w 338138"/>
                  <a:gd name="connsiteY38" fmla="*/ 295871 h 338138"/>
                  <a:gd name="connsiteX39" fmla="*/ 338138 w 338138"/>
                  <a:gd name="connsiteY39" fmla="*/ 295871 h 338138"/>
                  <a:gd name="connsiteX40" fmla="*/ 338138 w 338138"/>
                  <a:gd name="connsiteY40" fmla="*/ 338138 h 338138"/>
                  <a:gd name="connsiteX41" fmla="*/ 21133 w 338138"/>
                  <a:gd name="connsiteY41" fmla="*/ 338138 h 338138"/>
                  <a:gd name="connsiteX42" fmla="*/ 0 w 338138"/>
                  <a:gd name="connsiteY42" fmla="*/ 317005 h 338138"/>
                  <a:gd name="connsiteX43" fmla="*/ 0 w 338138"/>
                  <a:gd name="connsiteY43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338138" h="338138">
                    <a:moveTo>
                      <a:pt x="221853" y="169862"/>
                    </a:moveTo>
                    <a:cubicBezTo>
                      <a:pt x="221853" y="169862"/>
                      <a:pt x="221853" y="169862"/>
                      <a:pt x="243284" y="169862"/>
                    </a:cubicBezTo>
                    <a:cubicBezTo>
                      <a:pt x="248642" y="169862"/>
                      <a:pt x="254000" y="175121"/>
                      <a:pt x="254000" y="180379"/>
                    </a:cubicBezTo>
                    <a:cubicBezTo>
                      <a:pt x="254000" y="180379"/>
                      <a:pt x="254000" y="180379"/>
                      <a:pt x="254000" y="243483"/>
                    </a:cubicBezTo>
                    <a:cubicBezTo>
                      <a:pt x="254000" y="248742"/>
                      <a:pt x="248642" y="254000"/>
                      <a:pt x="243284" y="254000"/>
                    </a:cubicBezTo>
                    <a:cubicBezTo>
                      <a:pt x="243284" y="254000"/>
                      <a:pt x="243284" y="254000"/>
                      <a:pt x="221853" y="254000"/>
                    </a:cubicBezTo>
                    <a:cubicBezTo>
                      <a:pt x="216495" y="254000"/>
                      <a:pt x="211137" y="248742"/>
                      <a:pt x="211137" y="243483"/>
                    </a:cubicBezTo>
                    <a:cubicBezTo>
                      <a:pt x="211137" y="243483"/>
                      <a:pt x="211137" y="243483"/>
                      <a:pt x="211137" y="180379"/>
                    </a:cubicBezTo>
                    <a:cubicBezTo>
                      <a:pt x="211137" y="175121"/>
                      <a:pt x="216495" y="169862"/>
                      <a:pt x="221853" y="169862"/>
                    </a:cubicBezTo>
                    <a:close/>
                    <a:moveTo>
                      <a:pt x="94853" y="127000"/>
                    </a:moveTo>
                    <a:cubicBezTo>
                      <a:pt x="94853" y="127000"/>
                      <a:pt x="94853" y="127000"/>
                      <a:pt x="116284" y="127000"/>
                    </a:cubicBezTo>
                    <a:cubicBezTo>
                      <a:pt x="121642" y="127000"/>
                      <a:pt x="127000" y="132292"/>
                      <a:pt x="127000" y="137583"/>
                    </a:cubicBezTo>
                    <a:cubicBezTo>
                      <a:pt x="127000" y="137583"/>
                      <a:pt x="127000" y="137583"/>
                      <a:pt x="127000" y="243417"/>
                    </a:cubicBezTo>
                    <a:cubicBezTo>
                      <a:pt x="127000" y="248708"/>
                      <a:pt x="121642" y="254000"/>
                      <a:pt x="116284" y="254000"/>
                    </a:cubicBezTo>
                    <a:cubicBezTo>
                      <a:pt x="116284" y="254000"/>
                      <a:pt x="116284" y="254000"/>
                      <a:pt x="94853" y="254000"/>
                    </a:cubicBezTo>
                    <a:cubicBezTo>
                      <a:pt x="89495" y="254000"/>
                      <a:pt x="84137" y="248708"/>
                      <a:pt x="84137" y="243417"/>
                    </a:cubicBezTo>
                    <a:cubicBezTo>
                      <a:pt x="84137" y="243417"/>
                      <a:pt x="84137" y="243417"/>
                      <a:pt x="84137" y="137583"/>
                    </a:cubicBezTo>
                    <a:cubicBezTo>
                      <a:pt x="84137" y="132292"/>
                      <a:pt x="89495" y="127000"/>
                      <a:pt x="94853" y="127000"/>
                    </a:cubicBezTo>
                    <a:close/>
                    <a:moveTo>
                      <a:pt x="285353" y="85725"/>
                    </a:moveTo>
                    <a:cubicBezTo>
                      <a:pt x="285353" y="85725"/>
                      <a:pt x="285353" y="85725"/>
                      <a:pt x="306784" y="85725"/>
                    </a:cubicBezTo>
                    <a:cubicBezTo>
                      <a:pt x="312142" y="85725"/>
                      <a:pt x="317500" y="90984"/>
                      <a:pt x="317500" y="96242"/>
                    </a:cubicBezTo>
                    <a:cubicBezTo>
                      <a:pt x="317500" y="96242"/>
                      <a:pt x="317500" y="96242"/>
                      <a:pt x="317500" y="243483"/>
                    </a:cubicBezTo>
                    <a:cubicBezTo>
                      <a:pt x="317500" y="248742"/>
                      <a:pt x="312142" y="254000"/>
                      <a:pt x="306784" y="254000"/>
                    </a:cubicBezTo>
                    <a:cubicBezTo>
                      <a:pt x="306784" y="254000"/>
                      <a:pt x="306784" y="254000"/>
                      <a:pt x="285353" y="254000"/>
                    </a:cubicBezTo>
                    <a:cubicBezTo>
                      <a:pt x="279995" y="254000"/>
                      <a:pt x="274637" y="248742"/>
                      <a:pt x="274637" y="243483"/>
                    </a:cubicBezTo>
                    <a:cubicBezTo>
                      <a:pt x="274637" y="243483"/>
                      <a:pt x="274637" y="243483"/>
                      <a:pt x="274637" y="96242"/>
                    </a:cubicBezTo>
                    <a:cubicBezTo>
                      <a:pt x="274637" y="90984"/>
                      <a:pt x="279995" y="85725"/>
                      <a:pt x="285353" y="85725"/>
                    </a:cubicBezTo>
                    <a:close/>
                    <a:moveTo>
                      <a:pt x="158353" y="42862"/>
                    </a:moveTo>
                    <a:cubicBezTo>
                      <a:pt x="158353" y="42862"/>
                      <a:pt x="158353" y="42862"/>
                      <a:pt x="179784" y="42862"/>
                    </a:cubicBezTo>
                    <a:cubicBezTo>
                      <a:pt x="185142" y="42862"/>
                      <a:pt x="190500" y="48140"/>
                      <a:pt x="190500" y="53419"/>
                    </a:cubicBezTo>
                    <a:cubicBezTo>
                      <a:pt x="190500" y="53419"/>
                      <a:pt x="190500" y="53419"/>
                      <a:pt x="190500" y="243443"/>
                    </a:cubicBezTo>
                    <a:cubicBezTo>
                      <a:pt x="190500" y="248722"/>
                      <a:pt x="185142" y="254000"/>
                      <a:pt x="179784" y="254000"/>
                    </a:cubicBezTo>
                    <a:cubicBezTo>
                      <a:pt x="179784" y="254000"/>
                      <a:pt x="179784" y="254000"/>
                      <a:pt x="158353" y="254000"/>
                    </a:cubicBezTo>
                    <a:cubicBezTo>
                      <a:pt x="152995" y="254000"/>
                      <a:pt x="147637" y="248722"/>
                      <a:pt x="147637" y="243443"/>
                    </a:cubicBezTo>
                    <a:cubicBezTo>
                      <a:pt x="147637" y="243443"/>
                      <a:pt x="147637" y="243443"/>
                      <a:pt x="147637" y="53419"/>
                    </a:cubicBezTo>
                    <a:cubicBezTo>
                      <a:pt x="147637" y="48140"/>
                      <a:pt x="152995" y="42862"/>
                      <a:pt x="158353" y="42862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42267" y="0"/>
                    </a:cubicBezTo>
                    <a:cubicBezTo>
                      <a:pt x="42267" y="0"/>
                      <a:pt x="42267" y="0"/>
                      <a:pt x="42267" y="295871"/>
                    </a:cubicBezTo>
                    <a:lnTo>
                      <a:pt x="338138" y="295871"/>
                    </a:lnTo>
                    <a:cubicBezTo>
                      <a:pt x="338138" y="295871"/>
                      <a:pt x="338138" y="295871"/>
                      <a:pt x="338138" y="338138"/>
                    </a:cubicBezTo>
                    <a:cubicBezTo>
                      <a:pt x="338138" y="338138"/>
                      <a:pt x="338138" y="338138"/>
                      <a:pt x="21133" y="338138"/>
                    </a:cubicBezTo>
                    <a:cubicBezTo>
                      <a:pt x="9246" y="338138"/>
                      <a:pt x="0" y="328892"/>
                      <a:pt x="0" y="317005"/>
                    </a:cubicBezTo>
                    <a:cubicBezTo>
                      <a:pt x="0" y="317005"/>
                      <a:pt x="0" y="317005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5664294" y="2031690"/>
                <a:ext cx="988864" cy="988863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13" name="任意多边形: 形状 12"/>
              <p:cNvSpPr/>
              <p:nvPr/>
            </p:nvSpPr>
            <p:spPr bwMode="auto">
              <a:xfrm>
                <a:off x="5964394" y="2351882"/>
                <a:ext cx="368040" cy="332861"/>
              </a:xfrm>
              <a:custGeom>
                <a:avLst/>
                <a:gdLst>
                  <a:gd name="connsiteX0" fmla="*/ 503202 w 607568"/>
                  <a:gd name="connsiteY0" fmla="*/ 459310 h 549494"/>
                  <a:gd name="connsiteX1" fmla="*/ 548364 w 607568"/>
                  <a:gd name="connsiteY1" fmla="*/ 504402 h 549494"/>
                  <a:gd name="connsiteX2" fmla="*/ 503202 w 607568"/>
                  <a:gd name="connsiteY2" fmla="*/ 549494 h 549494"/>
                  <a:gd name="connsiteX3" fmla="*/ 458040 w 607568"/>
                  <a:gd name="connsiteY3" fmla="*/ 504402 h 549494"/>
                  <a:gd name="connsiteX4" fmla="*/ 503202 w 607568"/>
                  <a:gd name="connsiteY4" fmla="*/ 459310 h 549494"/>
                  <a:gd name="connsiteX5" fmla="*/ 197795 w 607568"/>
                  <a:gd name="connsiteY5" fmla="*/ 459310 h 549494"/>
                  <a:gd name="connsiteX6" fmla="*/ 242957 w 607568"/>
                  <a:gd name="connsiteY6" fmla="*/ 504402 h 549494"/>
                  <a:gd name="connsiteX7" fmla="*/ 197795 w 607568"/>
                  <a:gd name="connsiteY7" fmla="*/ 549494 h 549494"/>
                  <a:gd name="connsiteX8" fmla="*/ 152633 w 607568"/>
                  <a:gd name="connsiteY8" fmla="*/ 504402 h 549494"/>
                  <a:gd name="connsiteX9" fmla="*/ 197795 w 607568"/>
                  <a:gd name="connsiteY9" fmla="*/ 459310 h 549494"/>
                  <a:gd name="connsiteX10" fmla="*/ 143318 w 607568"/>
                  <a:gd name="connsiteY10" fmla="*/ 390791 h 549494"/>
                  <a:gd name="connsiteX11" fmla="*/ 554573 w 607568"/>
                  <a:gd name="connsiteY11" fmla="*/ 390791 h 549494"/>
                  <a:gd name="connsiteX12" fmla="*/ 554573 w 607568"/>
                  <a:gd name="connsiteY12" fmla="*/ 437435 h 549494"/>
                  <a:gd name="connsiteX13" fmla="*/ 143318 w 607568"/>
                  <a:gd name="connsiteY13" fmla="*/ 437435 h 549494"/>
                  <a:gd name="connsiteX14" fmla="*/ 115304 w 607568"/>
                  <a:gd name="connsiteY14" fmla="*/ 313028 h 549494"/>
                  <a:gd name="connsiteX15" fmla="*/ 582659 w 607568"/>
                  <a:gd name="connsiteY15" fmla="*/ 313028 h 549494"/>
                  <a:gd name="connsiteX16" fmla="*/ 582659 w 607568"/>
                  <a:gd name="connsiteY16" fmla="*/ 359672 h 549494"/>
                  <a:gd name="connsiteX17" fmla="*/ 115304 w 607568"/>
                  <a:gd name="connsiteY17" fmla="*/ 359672 h 549494"/>
                  <a:gd name="connsiteX18" fmla="*/ 0 w 607568"/>
                  <a:gd name="connsiteY18" fmla="*/ 169922 h 549494"/>
                  <a:gd name="connsiteX19" fmla="*/ 78962 w 607568"/>
                  <a:gd name="connsiteY19" fmla="*/ 169922 h 549494"/>
                  <a:gd name="connsiteX20" fmla="*/ 108516 w 607568"/>
                  <a:gd name="connsiteY20" fmla="*/ 235254 h 549494"/>
                  <a:gd name="connsiteX21" fmla="*/ 607568 w 607568"/>
                  <a:gd name="connsiteY21" fmla="*/ 235254 h 549494"/>
                  <a:gd name="connsiteX22" fmla="*/ 607568 w 607568"/>
                  <a:gd name="connsiteY22" fmla="*/ 281909 h 549494"/>
                  <a:gd name="connsiteX23" fmla="*/ 78428 w 607568"/>
                  <a:gd name="connsiteY23" fmla="*/ 281909 h 549494"/>
                  <a:gd name="connsiteX24" fmla="*/ 48798 w 607568"/>
                  <a:gd name="connsiteY24" fmla="*/ 216577 h 549494"/>
                  <a:gd name="connsiteX25" fmla="*/ 0 w 607568"/>
                  <a:gd name="connsiteY25" fmla="*/ 216577 h 549494"/>
                  <a:gd name="connsiteX26" fmla="*/ 257720 w 607568"/>
                  <a:gd name="connsiteY26" fmla="*/ 0 h 549494"/>
                  <a:gd name="connsiteX27" fmla="*/ 254207 w 607568"/>
                  <a:gd name="connsiteY27" fmla="*/ 30201 h 549494"/>
                  <a:gd name="connsiteX28" fmla="*/ 407797 w 607568"/>
                  <a:gd name="connsiteY28" fmla="*/ 197372 h 549494"/>
                  <a:gd name="connsiteX29" fmla="*/ 241147 w 607568"/>
                  <a:gd name="connsiteY29" fmla="*/ 144063 h 549494"/>
                  <a:gd name="connsiteX30" fmla="*/ 237633 w 607568"/>
                  <a:gd name="connsiteY30" fmla="*/ 174264 h 549494"/>
                  <a:gd name="connsiteX31" fmla="*/ 115586 w 607568"/>
                  <a:gd name="connsiteY31" fmla="*/ 71993 h 5494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07568" h="549494">
                    <a:moveTo>
                      <a:pt x="503202" y="459310"/>
                    </a:moveTo>
                    <a:cubicBezTo>
                      <a:pt x="528144" y="459310"/>
                      <a:pt x="548364" y="479498"/>
                      <a:pt x="548364" y="504402"/>
                    </a:cubicBezTo>
                    <a:cubicBezTo>
                      <a:pt x="548364" y="529306"/>
                      <a:pt x="528144" y="549494"/>
                      <a:pt x="503202" y="549494"/>
                    </a:cubicBezTo>
                    <a:cubicBezTo>
                      <a:pt x="478260" y="549494"/>
                      <a:pt x="458040" y="529306"/>
                      <a:pt x="458040" y="504402"/>
                    </a:cubicBezTo>
                    <a:cubicBezTo>
                      <a:pt x="458040" y="479498"/>
                      <a:pt x="478260" y="459310"/>
                      <a:pt x="503202" y="459310"/>
                    </a:cubicBezTo>
                    <a:close/>
                    <a:moveTo>
                      <a:pt x="197795" y="459310"/>
                    </a:moveTo>
                    <a:cubicBezTo>
                      <a:pt x="222737" y="459310"/>
                      <a:pt x="242957" y="479498"/>
                      <a:pt x="242957" y="504402"/>
                    </a:cubicBezTo>
                    <a:cubicBezTo>
                      <a:pt x="242957" y="529306"/>
                      <a:pt x="222737" y="549494"/>
                      <a:pt x="197795" y="549494"/>
                    </a:cubicBezTo>
                    <a:cubicBezTo>
                      <a:pt x="172853" y="549494"/>
                      <a:pt x="152633" y="529306"/>
                      <a:pt x="152633" y="504402"/>
                    </a:cubicBezTo>
                    <a:cubicBezTo>
                      <a:pt x="152633" y="479498"/>
                      <a:pt x="172853" y="459310"/>
                      <a:pt x="197795" y="459310"/>
                    </a:cubicBezTo>
                    <a:close/>
                    <a:moveTo>
                      <a:pt x="143318" y="390791"/>
                    </a:moveTo>
                    <a:lnTo>
                      <a:pt x="554573" y="390791"/>
                    </a:lnTo>
                    <a:lnTo>
                      <a:pt x="554573" y="437435"/>
                    </a:lnTo>
                    <a:lnTo>
                      <a:pt x="143318" y="437435"/>
                    </a:lnTo>
                    <a:close/>
                    <a:moveTo>
                      <a:pt x="115304" y="313028"/>
                    </a:moveTo>
                    <a:lnTo>
                      <a:pt x="582659" y="313028"/>
                    </a:lnTo>
                    <a:lnTo>
                      <a:pt x="582659" y="359672"/>
                    </a:lnTo>
                    <a:lnTo>
                      <a:pt x="115304" y="359672"/>
                    </a:lnTo>
                    <a:close/>
                    <a:moveTo>
                      <a:pt x="0" y="169922"/>
                    </a:moveTo>
                    <a:lnTo>
                      <a:pt x="78962" y="169922"/>
                    </a:lnTo>
                    <a:lnTo>
                      <a:pt x="108516" y="235254"/>
                    </a:lnTo>
                    <a:lnTo>
                      <a:pt x="607568" y="235254"/>
                    </a:lnTo>
                    <a:lnTo>
                      <a:pt x="607568" y="281909"/>
                    </a:lnTo>
                    <a:lnTo>
                      <a:pt x="78428" y="281909"/>
                    </a:lnTo>
                    <a:lnTo>
                      <a:pt x="48798" y="216577"/>
                    </a:lnTo>
                    <a:lnTo>
                      <a:pt x="0" y="216577"/>
                    </a:lnTo>
                    <a:close/>
                    <a:moveTo>
                      <a:pt x="257720" y="0"/>
                    </a:moveTo>
                    <a:lnTo>
                      <a:pt x="254207" y="30201"/>
                    </a:lnTo>
                    <a:cubicBezTo>
                      <a:pt x="405964" y="47665"/>
                      <a:pt x="407797" y="197372"/>
                      <a:pt x="407797" y="197372"/>
                    </a:cubicBezTo>
                    <a:cubicBezTo>
                      <a:pt x="407797" y="197372"/>
                      <a:pt x="364340" y="158248"/>
                      <a:pt x="241147" y="144063"/>
                    </a:cubicBezTo>
                    <a:lnTo>
                      <a:pt x="237633" y="174264"/>
                    </a:lnTo>
                    <a:lnTo>
                      <a:pt x="115586" y="7199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sz="2400">
                  <a:latin typeface="Source Han Serif SC" panose="02020500000000000000" pitchFamily="18" charset="-122"/>
                  <a:ea typeface="Source Han Serif SC" panose="02020500000000000000" pitchFamily="18" charset="-122"/>
                  <a:sym typeface="Source Han Serif SC" panose="02020500000000000000" pitchFamily="18" charset="-122"/>
                </a:endParaRPr>
              </a:p>
            </p:txBody>
          </p:sp>
        </p:grpSp>
        <p:cxnSp>
          <p:nvCxnSpPr>
            <p:cNvPr id="19" name="直接连接符 18"/>
            <p:cNvCxnSpPr>
              <a:stCxn id="6" idx="4"/>
            </p:cNvCxnSpPr>
            <p:nvPr/>
          </p:nvCxnSpPr>
          <p:spPr>
            <a:xfrm flipH="1">
              <a:off x="5038185" y="4027405"/>
              <a:ext cx="1" cy="1539439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round/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>
              <a:stCxn id="4" idx="4"/>
            </p:cNvCxnSpPr>
            <p:nvPr/>
          </p:nvCxnSpPr>
          <p:spPr>
            <a:xfrm>
              <a:off x="7153819" y="4027405"/>
              <a:ext cx="0" cy="1539439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round/>
              <a:headEnd type="none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išľíďè"/>
          <p:cNvSpPr/>
          <p:nvPr/>
        </p:nvSpPr>
        <p:spPr bwMode="auto">
          <a:xfrm>
            <a:off x="2317358" y="4007922"/>
            <a:ext cx="2536640" cy="557489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b="1" dirty="0">
                <a:solidFill>
                  <a:srgbClr val="00B0F0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1. The most important features that influence the churn decision of customers are two-year contract and tenure.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38" name="išľíďè"/>
          <p:cNvSpPr/>
          <p:nvPr/>
        </p:nvSpPr>
        <p:spPr bwMode="auto">
          <a:xfrm>
            <a:off x="4975684" y="4036223"/>
            <a:ext cx="2536640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b="1" dirty="0">
                <a:solidFill>
                  <a:srgbClr val="7030A0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2. Logistic regression model (with tuned hyperparameters) performs the best , AUC=0.8544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7030A0"/>
              </a:solidFill>
              <a:effectLst/>
              <a:uLnTx/>
              <a:uFillTx/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40" name="išľíďè"/>
          <p:cNvSpPr/>
          <p:nvPr/>
        </p:nvSpPr>
        <p:spPr bwMode="auto">
          <a:xfrm>
            <a:off x="7448443" y="4061255"/>
            <a:ext cx="2560499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600" b="1" noProof="0" dirty="0">
                <a:solidFill>
                  <a:srgbClr val="0070C0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3. </a:t>
            </a:r>
            <a:r>
              <a:rPr lang="en-US" altLang="zh-CN" sz="1600" b="1" noProof="0" dirty="0" err="1">
                <a:solidFill>
                  <a:srgbClr val="0070C0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LightGBM</a:t>
            </a:r>
            <a:r>
              <a:rPr lang="en-US" altLang="zh-CN" sz="1600" b="1" noProof="0" dirty="0">
                <a:solidFill>
                  <a:srgbClr val="0070C0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 model works fine with default hyperparameters, AUC=0.8339 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777D76F4-16FC-4BC7-8A81-0A2B9600F3A8}"/>
              </a:ext>
            </a:extLst>
          </p:cNvPr>
          <p:cNvGrpSpPr/>
          <p:nvPr/>
        </p:nvGrpSpPr>
        <p:grpSpPr>
          <a:xfrm>
            <a:off x="0" y="306459"/>
            <a:ext cx="4042553" cy="655775"/>
            <a:chOff x="0" y="306459"/>
            <a:chExt cx="4042553" cy="655775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3CCEABE-63F6-4B44-891E-43668CC18162}"/>
                </a:ext>
              </a:extLst>
            </p:cNvPr>
            <p:cNvSpPr txBox="1"/>
            <p:nvPr/>
          </p:nvSpPr>
          <p:spPr>
            <a:xfrm>
              <a:off x="588153" y="592902"/>
              <a:ext cx="345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CONCLUSION</a:t>
              </a: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F18A40E7-9F28-4EB8-BA5A-BCA06AC3D6FB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56B578A4-DECC-450B-9D2C-099F5E34289F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285E2D4-DD18-4846-92E1-AB11131028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97" r="38616" b="23968"/>
          <a:stretch/>
        </p:blipFill>
        <p:spPr>
          <a:xfrm rot="5400000">
            <a:off x="2693468" y="-2686051"/>
            <a:ext cx="6858000" cy="122301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BBCDC31-6FEE-42F4-ACAD-2EF439FB8845}"/>
              </a:ext>
            </a:extLst>
          </p:cNvPr>
          <p:cNvSpPr/>
          <p:nvPr/>
        </p:nvSpPr>
        <p:spPr>
          <a:xfrm>
            <a:off x="3113148" y="906814"/>
            <a:ext cx="6365899" cy="1521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80000"/>
              </a:lnSpc>
            </a:pPr>
            <a:r>
              <a:rPr lang="en-CA" altLang="zh-CN" sz="60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THANK YOU</a:t>
            </a:r>
            <a:endParaRPr lang="zh-CN" altLang="en-US" sz="6000" b="1" dirty="0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0644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49D684C-A575-40D4-973B-1E005D0412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406" r="15568"/>
          <a:stretch/>
        </p:blipFill>
        <p:spPr>
          <a:xfrm flipH="1">
            <a:off x="0" y="0"/>
            <a:ext cx="12192000" cy="685800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07D1969-DA84-4AB0-B0B4-7955DACF0F26}"/>
              </a:ext>
            </a:extLst>
          </p:cNvPr>
          <p:cNvSpPr txBox="1"/>
          <p:nvPr/>
        </p:nvSpPr>
        <p:spPr>
          <a:xfrm>
            <a:off x="6693496" y="4734143"/>
            <a:ext cx="3462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CA" altLang="zh-CN" sz="36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Introduction</a:t>
            </a:r>
            <a:endParaRPr lang="zh-CN" altLang="en-US" sz="3600" b="1" dirty="0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CC88DE1-2A12-43B3-966F-A63BCF8970CF}"/>
              </a:ext>
            </a:extLst>
          </p:cNvPr>
          <p:cNvCxnSpPr>
            <a:cxnSpLocks/>
          </p:cNvCxnSpPr>
          <p:nvPr/>
        </p:nvCxnSpPr>
        <p:spPr>
          <a:xfrm>
            <a:off x="6254115" y="2667000"/>
            <a:ext cx="0" cy="2824480"/>
          </a:xfrm>
          <a:prstGeom prst="line">
            <a:avLst/>
          </a:prstGeom>
          <a:ln w="19050">
            <a:solidFill>
              <a:srgbClr val="47EA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>
            <a:extLst>
              <a:ext uri="{FF2B5EF4-FFF2-40B4-BE49-F238E27FC236}">
                <a16:creationId xmlns:a16="http://schemas.microsoft.com/office/drawing/2014/main" id="{A32733FF-566B-4385-B7D2-BA7F442B15B3}"/>
              </a:ext>
            </a:extLst>
          </p:cNvPr>
          <p:cNvSpPr/>
          <p:nvPr/>
        </p:nvSpPr>
        <p:spPr>
          <a:xfrm>
            <a:off x="6937828" y="3022963"/>
            <a:ext cx="464457" cy="464457"/>
          </a:xfrm>
          <a:prstGeom prst="ellipse">
            <a:avLst/>
          </a:prstGeom>
          <a:solidFill>
            <a:srgbClr val="001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5C35F18-88D5-4428-BC80-7CDEE1F4E9EB}"/>
              </a:ext>
            </a:extLst>
          </p:cNvPr>
          <p:cNvSpPr txBox="1"/>
          <p:nvPr/>
        </p:nvSpPr>
        <p:spPr>
          <a:xfrm>
            <a:off x="6591390" y="2409190"/>
            <a:ext cx="215773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12814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0"/>
          <p:cNvSpPr>
            <a:spLocks noEditPoints="1"/>
          </p:cNvSpPr>
          <p:nvPr/>
        </p:nvSpPr>
        <p:spPr bwMode="auto">
          <a:xfrm>
            <a:off x="978252" y="2844956"/>
            <a:ext cx="2394032" cy="2374613"/>
          </a:xfrm>
          <a:custGeom>
            <a:avLst/>
            <a:gdLst>
              <a:gd name="T0" fmla="*/ 560 w 1121"/>
              <a:gd name="T1" fmla="*/ 97 h 1112"/>
              <a:gd name="T2" fmla="*/ 515 w 1121"/>
              <a:gd name="T3" fmla="*/ 100 h 1112"/>
              <a:gd name="T4" fmla="*/ 457 w 1121"/>
              <a:gd name="T5" fmla="*/ 0 h 1112"/>
              <a:gd name="T6" fmla="*/ 317 w 1121"/>
              <a:gd name="T7" fmla="*/ 45 h 1112"/>
              <a:gd name="T8" fmla="*/ 329 w 1121"/>
              <a:gd name="T9" fmla="*/ 160 h 1112"/>
              <a:gd name="T10" fmla="*/ 255 w 1121"/>
              <a:gd name="T11" fmla="*/ 214 h 1112"/>
              <a:gd name="T12" fmla="*/ 150 w 1121"/>
              <a:gd name="T13" fmla="*/ 167 h 1112"/>
              <a:gd name="T14" fmla="*/ 63 w 1121"/>
              <a:gd name="T15" fmla="*/ 286 h 1112"/>
              <a:gd name="T16" fmla="*/ 141 w 1121"/>
              <a:gd name="T17" fmla="*/ 372 h 1112"/>
              <a:gd name="T18" fmla="*/ 113 w 1121"/>
              <a:gd name="T19" fmla="*/ 459 h 1112"/>
              <a:gd name="T20" fmla="*/ 0 w 1121"/>
              <a:gd name="T21" fmla="*/ 483 h 1112"/>
              <a:gd name="T22" fmla="*/ 0 w 1121"/>
              <a:gd name="T23" fmla="*/ 630 h 1112"/>
              <a:gd name="T24" fmla="*/ 113 w 1121"/>
              <a:gd name="T25" fmla="*/ 654 h 1112"/>
              <a:gd name="T26" fmla="*/ 141 w 1121"/>
              <a:gd name="T27" fmla="*/ 740 h 1112"/>
              <a:gd name="T28" fmla="*/ 64 w 1121"/>
              <a:gd name="T29" fmla="*/ 826 h 1112"/>
              <a:gd name="T30" fmla="*/ 150 w 1121"/>
              <a:gd name="T31" fmla="*/ 945 h 1112"/>
              <a:gd name="T32" fmla="*/ 256 w 1121"/>
              <a:gd name="T33" fmla="*/ 898 h 1112"/>
              <a:gd name="T34" fmla="*/ 330 w 1121"/>
              <a:gd name="T35" fmla="*/ 952 h 1112"/>
              <a:gd name="T36" fmla="*/ 318 w 1121"/>
              <a:gd name="T37" fmla="*/ 1067 h 1112"/>
              <a:gd name="T38" fmla="*/ 458 w 1121"/>
              <a:gd name="T39" fmla="*/ 1112 h 1112"/>
              <a:gd name="T40" fmla="*/ 515 w 1121"/>
              <a:gd name="T41" fmla="*/ 1012 h 1112"/>
              <a:gd name="T42" fmla="*/ 561 w 1121"/>
              <a:gd name="T43" fmla="*/ 1014 h 1112"/>
              <a:gd name="T44" fmla="*/ 607 w 1121"/>
              <a:gd name="T45" fmla="*/ 1012 h 1112"/>
              <a:gd name="T46" fmla="*/ 664 w 1121"/>
              <a:gd name="T47" fmla="*/ 1112 h 1112"/>
              <a:gd name="T48" fmla="*/ 804 w 1121"/>
              <a:gd name="T49" fmla="*/ 1066 h 1112"/>
              <a:gd name="T50" fmla="*/ 792 w 1121"/>
              <a:gd name="T51" fmla="*/ 952 h 1112"/>
              <a:gd name="T52" fmla="*/ 866 w 1121"/>
              <a:gd name="T53" fmla="*/ 898 h 1112"/>
              <a:gd name="T54" fmla="*/ 971 w 1121"/>
              <a:gd name="T55" fmla="*/ 945 h 1112"/>
              <a:gd name="T56" fmla="*/ 1058 w 1121"/>
              <a:gd name="T57" fmla="*/ 826 h 1112"/>
              <a:gd name="T58" fmla="*/ 981 w 1121"/>
              <a:gd name="T59" fmla="*/ 740 h 1112"/>
              <a:gd name="T60" fmla="*/ 1009 w 1121"/>
              <a:gd name="T61" fmla="*/ 653 h 1112"/>
              <a:gd name="T62" fmla="*/ 1121 w 1121"/>
              <a:gd name="T63" fmla="*/ 629 h 1112"/>
              <a:gd name="T64" fmla="*/ 1121 w 1121"/>
              <a:gd name="T65" fmla="*/ 482 h 1112"/>
              <a:gd name="T66" fmla="*/ 1008 w 1121"/>
              <a:gd name="T67" fmla="*/ 458 h 1112"/>
              <a:gd name="T68" fmla="*/ 980 w 1121"/>
              <a:gd name="T69" fmla="*/ 371 h 1112"/>
              <a:gd name="T70" fmla="*/ 1057 w 1121"/>
              <a:gd name="T71" fmla="*/ 285 h 1112"/>
              <a:gd name="T72" fmla="*/ 971 w 1121"/>
              <a:gd name="T73" fmla="*/ 167 h 1112"/>
              <a:gd name="T74" fmla="*/ 865 w 1121"/>
              <a:gd name="T75" fmla="*/ 213 h 1112"/>
              <a:gd name="T76" fmla="*/ 792 w 1121"/>
              <a:gd name="T77" fmla="*/ 160 h 1112"/>
              <a:gd name="T78" fmla="*/ 803 w 1121"/>
              <a:gd name="T79" fmla="*/ 45 h 1112"/>
              <a:gd name="T80" fmla="*/ 664 w 1121"/>
              <a:gd name="T81" fmla="*/ 0 h 1112"/>
              <a:gd name="T82" fmla="*/ 606 w 1121"/>
              <a:gd name="T83" fmla="*/ 100 h 1112"/>
              <a:gd name="T84" fmla="*/ 560 w 1121"/>
              <a:gd name="T85" fmla="*/ 97 h 1112"/>
              <a:gd name="T86" fmla="*/ 967 w 1121"/>
              <a:gd name="T87" fmla="*/ 556 h 1112"/>
              <a:gd name="T88" fmla="*/ 561 w 1121"/>
              <a:gd name="T89" fmla="*/ 962 h 1112"/>
              <a:gd name="T90" fmla="*/ 154 w 1121"/>
              <a:gd name="T91" fmla="*/ 556 h 1112"/>
              <a:gd name="T92" fmla="*/ 560 w 1121"/>
              <a:gd name="T93" fmla="*/ 150 h 1112"/>
              <a:gd name="T94" fmla="*/ 967 w 1121"/>
              <a:gd name="T95" fmla="*/ 556 h 1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121" h="1112">
                <a:moveTo>
                  <a:pt x="560" y="97"/>
                </a:moveTo>
                <a:cubicBezTo>
                  <a:pt x="545" y="97"/>
                  <a:pt x="530" y="98"/>
                  <a:pt x="515" y="100"/>
                </a:cubicBezTo>
                <a:cubicBezTo>
                  <a:pt x="457" y="0"/>
                  <a:pt x="457" y="0"/>
                  <a:pt x="457" y="0"/>
                </a:cubicBezTo>
                <a:cubicBezTo>
                  <a:pt x="317" y="45"/>
                  <a:pt x="317" y="45"/>
                  <a:pt x="317" y="45"/>
                </a:cubicBezTo>
                <a:cubicBezTo>
                  <a:pt x="329" y="160"/>
                  <a:pt x="329" y="160"/>
                  <a:pt x="329" y="160"/>
                </a:cubicBezTo>
                <a:cubicBezTo>
                  <a:pt x="303" y="176"/>
                  <a:pt x="278" y="194"/>
                  <a:pt x="255" y="214"/>
                </a:cubicBezTo>
                <a:cubicBezTo>
                  <a:pt x="150" y="167"/>
                  <a:pt x="150" y="167"/>
                  <a:pt x="150" y="167"/>
                </a:cubicBezTo>
                <a:cubicBezTo>
                  <a:pt x="63" y="286"/>
                  <a:pt x="63" y="286"/>
                  <a:pt x="63" y="286"/>
                </a:cubicBezTo>
                <a:cubicBezTo>
                  <a:pt x="141" y="372"/>
                  <a:pt x="141" y="372"/>
                  <a:pt x="141" y="372"/>
                </a:cubicBezTo>
                <a:cubicBezTo>
                  <a:pt x="129" y="399"/>
                  <a:pt x="119" y="428"/>
                  <a:pt x="113" y="459"/>
                </a:cubicBezTo>
                <a:cubicBezTo>
                  <a:pt x="0" y="483"/>
                  <a:pt x="0" y="483"/>
                  <a:pt x="0" y="483"/>
                </a:cubicBezTo>
                <a:cubicBezTo>
                  <a:pt x="0" y="630"/>
                  <a:pt x="0" y="630"/>
                  <a:pt x="0" y="630"/>
                </a:cubicBezTo>
                <a:cubicBezTo>
                  <a:pt x="113" y="654"/>
                  <a:pt x="113" y="654"/>
                  <a:pt x="113" y="654"/>
                </a:cubicBezTo>
                <a:cubicBezTo>
                  <a:pt x="119" y="684"/>
                  <a:pt x="129" y="713"/>
                  <a:pt x="141" y="740"/>
                </a:cubicBezTo>
                <a:cubicBezTo>
                  <a:pt x="64" y="826"/>
                  <a:pt x="64" y="826"/>
                  <a:pt x="64" y="826"/>
                </a:cubicBezTo>
                <a:cubicBezTo>
                  <a:pt x="150" y="945"/>
                  <a:pt x="150" y="945"/>
                  <a:pt x="150" y="945"/>
                </a:cubicBezTo>
                <a:cubicBezTo>
                  <a:pt x="256" y="898"/>
                  <a:pt x="256" y="898"/>
                  <a:pt x="256" y="898"/>
                </a:cubicBezTo>
                <a:cubicBezTo>
                  <a:pt x="279" y="919"/>
                  <a:pt x="303" y="936"/>
                  <a:pt x="330" y="952"/>
                </a:cubicBezTo>
                <a:cubicBezTo>
                  <a:pt x="318" y="1067"/>
                  <a:pt x="318" y="1067"/>
                  <a:pt x="318" y="1067"/>
                </a:cubicBezTo>
                <a:cubicBezTo>
                  <a:pt x="458" y="1112"/>
                  <a:pt x="458" y="1112"/>
                  <a:pt x="458" y="1112"/>
                </a:cubicBezTo>
                <a:cubicBezTo>
                  <a:pt x="515" y="1012"/>
                  <a:pt x="515" y="1012"/>
                  <a:pt x="515" y="1012"/>
                </a:cubicBezTo>
                <a:cubicBezTo>
                  <a:pt x="530" y="1014"/>
                  <a:pt x="546" y="1014"/>
                  <a:pt x="561" y="1014"/>
                </a:cubicBezTo>
                <a:cubicBezTo>
                  <a:pt x="576" y="1014"/>
                  <a:pt x="591" y="1014"/>
                  <a:pt x="607" y="1012"/>
                </a:cubicBezTo>
                <a:cubicBezTo>
                  <a:pt x="664" y="1112"/>
                  <a:pt x="664" y="1112"/>
                  <a:pt x="664" y="1112"/>
                </a:cubicBezTo>
                <a:cubicBezTo>
                  <a:pt x="804" y="1066"/>
                  <a:pt x="804" y="1066"/>
                  <a:pt x="804" y="1066"/>
                </a:cubicBezTo>
                <a:cubicBezTo>
                  <a:pt x="792" y="952"/>
                  <a:pt x="792" y="952"/>
                  <a:pt x="792" y="952"/>
                </a:cubicBezTo>
                <a:cubicBezTo>
                  <a:pt x="819" y="936"/>
                  <a:pt x="843" y="918"/>
                  <a:pt x="866" y="898"/>
                </a:cubicBezTo>
                <a:cubicBezTo>
                  <a:pt x="971" y="945"/>
                  <a:pt x="971" y="945"/>
                  <a:pt x="971" y="945"/>
                </a:cubicBezTo>
                <a:cubicBezTo>
                  <a:pt x="1058" y="826"/>
                  <a:pt x="1058" y="826"/>
                  <a:pt x="1058" y="826"/>
                </a:cubicBezTo>
                <a:cubicBezTo>
                  <a:pt x="981" y="740"/>
                  <a:pt x="981" y="740"/>
                  <a:pt x="981" y="740"/>
                </a:cubicBezTo>
                <a:cubicBezTo>
                  <a:pt x="993" y="712"/>
                  <a:pt x="1002" y="683"/>
                  <a:pt x="1009" y="653"/>
                </a:cubicBezTo>
                <a:cubicBezTo>
                  <a:pt x="1121" y="629"/>
                  <a:pt x="1121" y="629"/>
                  <a:pt x="1121" y="629"/>
                </a:cubicBezTo>
                <a:cubicBezTo>
                  <a:pt x="1121" y="482"/>
                  <a:pt x="1121" y="482"/>
                  <a:pt x="1121" y="482"/>
                </a:cubicBezTo>
                <a:cubicBezTo>
                  <a:pt x="1008" y="458"/>
                  <a:pt x="1008" y="458"/>
                  <a:pt x="1008" y="458"/>
                </a:cubicBezTo>
                <a:cubicBezTo>
                  <a:pt x="1002" y="428"/>
                  <a:pt x="993" y="399"/>
                  <a:pt x="980" y="371"/>
                </a:cubicBezTo>
                <a:cubicBezTo>
                  <a:pt x="1057" y="285"/>
                  <a:pt x="1057" y="285"/>
                  <a:pt x="1057" y="285"/>
                </a:cubicBezTo>
                <a:cubicBezTo>
                  <a:pt x="971" y="167"/>
                  <a:pt x="971" y="167"/>
                  <a:pt x="971" y="167"/>
                </a:cubicBezTo>
                <a:cubicBezTo>
                  <a:pt x="865" y="213"/>
                  <a:pt x="865" y="213"/>
                  <a:pt x="865" y="213"/>
                </a:cubicBezTo>
                <a:cubicBezTo>
                  <a:pt x="843" y="193"/>
                  <a:pt x="818" y="175"/>
                  <a:pt x="792" y="160"/>
                </a:cubicBezTo>
                <a:cubicBezTo>
                  <a:pt x="803" y="45"/>
                  <a:pt x="803" y="45"/>
                  <a:pt x="803" y="45"/>
                </a:cubicBezTo>
                <a:cubicBezTo>
                  <a:pt x="664" y="0"/>
                  <a:pt x="664" y="0"/>
                  <a:pt x="664" y="0"/>
                </a:cubicBezTo>
                <a:cubicBezTo>
                  <a:pt x="606" y="100"/>
                  <a:pt x="606" y="100"/>
                  <a:pt x="606" y="100"/>
                </a:cubicBezTo>
                <a:cubicBezTo>
                  <a:pt x="591" y="98"/>
                  <a:pt x="576" y="97"/>
                  <a:pt x="560" y="97"/>
                </a:cubicBezTo>
                <a:close/>
                <a:moveTo>
                  <a:pt x="967" y="556"/>
                </a:moveTo>
                <a:cubicBezTo>
                  <a:pt x="967" y="780"/>
                  <a:pt x="785" y="962"/>
                  <a:pt x="561" y="962"/>
                </a:cubicBezTo>
                <a:cubicBezTo>
                  <a:pt x="337" y="962"/>
                  <a:pt x="155" y="781"/>
                  <a:pt x="154" y="556"/>
                </a:cubicBezTo>
                <a:cubicBezTo>
                  <a:pt x="154" y="332"/>
                  <a:pt x="336" y="150"/>
                  <a:pt x="560" y="150"/>
                </a:cubicBezTo>
                <a:cubicBezTo>
                  <a:pt x="785" y="150"/>
                  <a:pt x="967" y="331"/>
                  <a:pt x="967" y="5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0">
              <a:latin typeface="Source Han Serif SC" panose="02020500000000000000" pitchFamily="18" charset="-122"/>
              <a:ea typeface="Source Han Serif SC" panose="02020500000000000000" pitchFamily="18" charset="-122"/>
              <a:cs typeface="+mn-ea"/>
              <a:sym typeface="Source Han Serif SC" panose="02020500000000000000" pitchFamily="18" charset="-122"/>
            </a:endParaRPr>
          </a:p>
        </p:txBody>
      </p:sp>
      <p:sp>
        <p:nvSpPr>
          <p:cNvPr id="3" name="Freeform 12"/>
          <p:cNvSpPr>
            <a:spLocks noEditPoints="1"/>
          </p:cNvSpPr>
          <p:nvPr/>
        </p:nvSpPr>
        <p:spPr bwMode="auto">
          <a:xfrm>
            <a:off x="2706504" y="1689551"/>
            <a:ext cx="1778187" cy="1764315"/>
          </a:xfrm>
          <a:custGeom>
            <a:avLst/>
            <a:gdLst>
              <a:gd name="T0" fmla="*/ 417 w 833"/>
              <a:gd name="T1" fmla="*/ 73 h 826"/>
              <a:gd name="T2" fmla="*/ 383 w 833"/>
              <a:gd name="T3" fmla="*/ 74 h 826"/>
              <a:gd name="T4" fmla="*/ 340 w 833"/>
              <a:gd name="T5" fmla="*/ 0 h 826"/>
              <a:gd name="T6" fmla="*/ 236 w 833"/>
              <a:gd name="T7" fmla="*/ 34 h 826"/>
              <a:gd name="T8" fmla="*/ 245 w 833"/>
              <a:gd name="T9" fmla="*/ 119 h 826"/>
              <a:gd name="T10" fmla="*/ 190 w 833"/>
              <a:gd name="T11" fmla="*/ 159 h 826"/>
              <a:gd name="T12" fmla="*/ 112 w 833"/>
              <a:gd name="T13" fmla="*/ 124 h 826"/>
              <a:gd name="T14" fmla="*/ 48 w 833"/>
              <a:gd name="T15" fmla="*/ 213 h 826"/>
              <a:gd name="T16" fmla="*/ 105 w 833"/>
              <a:gd name="T17" fmla="*/ 276 h 826"/>
              <a:gd name="T18" fmla="*/ 84 w 833"/>
              <a:gd name="T19" fmla="*/ 341 h 826"/>
              <a:gd name="T20" fmla="*/ 0 w 833"/>
              <a:gd name="T21" fmla="*/ 359 h 826"/>
              <a:gd name="T22" fmla="*/ 1 w 833"/>
              <a:gd name="T23" fmla="*/ 468 h 826"/>
              <a:gd name="T24" fmla="*/ 84 w 833"/>
              <a:gd name="T25" fmla="*/ 486 h 826"/>
              <a:gd name="T26" fmla="*/ 105 w 833"/>
              <a:gd name="T27" fmla="*/ 550 h 826"/>
              <a:gd name="T28" fmla="*/ 48 w 833"/>
              <a:gd name="T29" fmla="*/ 614 h 826"/>
              <a:gd name="T30" fmla="*/ 112 w 833"/>
              <a:gd name="T31" fmla="*/ 702 h 826"/>
              <a:gd name="T32" fmla="*/ 191 w 833"/>
              <a:gd name="T33" fmla="*/ 667 h 826"/>
              <a:gd name="T34" fmla="*/ 245 w 833"/>
              <a:gd name="T35" fmla="*/ 707 h 826"/>
              <a:gd name="T36" fmla="*/ 237 w 833"/>
              <a:gd name="T37" fmla="*/ 792 h 826"/>
              <a:gd name="T38" fmla="*/ 340 w 833"/>
              <a:gd name="T39" fmla="*/ 826 h 826"/>
              <a:gd name="T40" fmla="*/ 383 w 833"/>
              <a:gd name="T41" fmla="*/ 752 h 826"/>
              <a:gd name="T42" fmla="*/ 417 w 833"/>
              <a:gd name="T43" fmla="*/ 753 h 826"/>
              <a:gd name="T44" fmla="*/ 451 w 833"/>
              <a:gd name="T45" fmla="*/ 752 h 826"/>
              <a:gd name="T46" fmla="*/ 494 w 833"/>
              <a:gd name="T47" fmla="*/ 826 h 826"/>
              <a:gd name="T48" fmla="*/ 598 w 833"/>
              <a:gd name="T49" fmla="*/ 792 h 826"/>
              <a:gd name="T50" fmla="*/ 589 w 833"/>
              <a:gd name="T51" fmla="*/ 707 h 826"/>
              <a:gd name="T52" fmla="*/ 644 w 833"/>
              <a:gd name="T53" fmla="*/ 667 h 826"/>
              <a:gd name="T54" fmla="*/ 722 w 833"/>
              <a:gd name="T55" fmla="*/ 702 h 826"/>
              <a:gd name="T56" fmla="*/ 786 w 833"/>
              <a:gd name="T57" fmla="*/ 613 h 826"/>
              <a:gd name="T58" fmla="*/ 729 w 833"/>
              <a:gd name="T59" fmla="*/ 550 h 826"/>
              <a:gd name="T60" fmla="*/ 750 w 833"/>
              <a:gd name="T61" fmla="*/ 485 h 826"/>
              <a:gd name="T62" fmla="*/ 833 w 833"/>
              <a:gd name="T63" fmla="*/ 467 h 826"/>
              <a:gd name="T64" fmla="*/ 833 w 833"/>
              <a:gd name="T65" fmla="*/ 358 h 826"/>
              <a:gd name="T66" fmla="*/ 750 w 833"/>
              <a:gd name="T67" fmla="*/ 340 h 826"/>
              <a:gd name="T68" fmla="*/ 729 w 833"/>
              <a:gd name="T69" fmla="*/ 276 h 826"/>
              <a:gd name="T70" fmla="*/ 786 w 833"/>
              <a:gd name="T71" fmla="*/ 212 h 826"/>
              <a:gd name="T72" fmla="*/ 722 w 833"/>
              <a:gd name="T73" fmla="*/ 124 h 826"/>
              <a:gd name="T74" fmla="*/ 643 w 833"/>
              <a:gd name="T75" fmla="*/ 159 h 826"/>
              <a:gd name="T76" fmla="*/ 589 w 833"/>
              <a:gd name="T77" fmla="*/ 119 h 826"/>
              <a:gd name="T78" fmla="*/ 597 w 833"/>
              <a:gd name="T79" fmla="*/ 34 h 826"/>
              <a:gd name="T80" fmla="*/ 494 w 833"/>
              <a:gd name="T81" fmla="*/ 0 h 826"/>
              <a:gd name="T82" fmla="*/ 451 w 833"/>
              <a:gd name="T83" fmla="*/ 74 h 826"/>
              <a:gd name="T84" fmla="*/ 417 w 833"/>
              <a:gd name="T85" fmla="*/ 73 h 826"/>
              <a:gd name="T86" fmla="*/ 719 w 833"/>
              <a:gd name="T87" fmla="*/ 413 h 826"/>
              <a:gd name="T88" fmla="*/ 417 w 833"/>
              <a:gd name="T89" fmla="*/ 715 h 826"/>
              <a:gd name="T90" fmla="*/ 115 w 833"/>
              <a:gd name="T91" fmla="*/ 413 h 826"/>
              <a:gd name="T92" fmla="*/ 417 w 833"/>
              <a:gd name="T93" fmla="*/ 111 h 826"/>
              <a:gd name="T94" fmla="*/ 719 w 833"/>
              <a:gd name="T95" fmla="*/ 413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33" h="826">
                <a:moveTo>
                  <a:pt x="417" y="73"/>
                </a:moveTo>
                <a:cubicBezTo>
                  <a:pt x="405" y="73"/>
                  <a:pt x="394" y="73"/>
                  <a:pt x="383" y="74"/>
                </a:cubicBezTo>
                <a:cubicBezTo>
                  <a:pt x="340" y="0"/>
                  <a:pt x="340" y="0"/>
                  <a:pt x="340" y="0"/>
                </a:cubicBezTo>
                <a:cubicBezTo>
                  <a:pt x="236" y="34"/>
                  <a:pt x="236" y="34"/>
                  <a:pt x="236" y="34"/>
                </a:cubicBezTo>
                <a:cubicBezTo>
                  <a:pt x="245" y="119"/>
                  <a:pt x="245" y="119"/>
                  <a:pt x="245" y="119"/>
                </a:cubicBezTo>
                <a:cubicBezTo>
                  <a:pt x="225" y="131"/>
                  <a:pt x="207" y="144"/>
                  <a:pt x="190" y="159"/>
                </a:cubicBezTo>
                <a:cubicBezTo>
                  <a:pt x="112" y="124"/>
                  <a:pt x="112" y="124"/>
                  <a:pt x="112" y="124"/>
                </a:cubicBezTo>
                <a:cubicBezTo>
                  <a:pt x="48" y="213"/>
                  <a:pt x="48" y="213"/>
                  <a:pt x="48" y="213"/>
                </a:cubicBezTo>
                <a:cubicBezTo>
                  <a:pt x="105" y="276"/>
                  <a:pt x="105" y="276"/>
                  <a:pt x="105" y="276"/>
                </a:cubicBezTo>
                <a:cubicBezTo>
                  <a:pt x="96" y="297"/>
                  <a:pt x="89" y="318"/>
                  <a:pt x="84" y="341"/>
                </a:cubicBezTo>
                <a:cubicBezTo>
                  <a:pt x="0" y="359"/>
                  <a:pt x="0" y="359"/>
                  <a:pt x="0" y="359"/>
                </a:cubicBezTo>
                <a:cubicBezTo>
                  <a:pt x="1" y="468"/>
                  <a:pt x="1" y="468"/>
                  <a:pt x="1" y="468"/>
                </a:cubicBezTo>
                <a:cubicBezTo>
                  <a:pt x="84" y="486"/>
                  <a:pt x="84" y="486"/>
                  <a:pt x="84" y="486"/>
                </a:cubicBezTo>
                <a:cubicBezTo>
                  <a:pt x="89" y="508"/>
                  <a:pt x="96" y="529"/>
                  <a:pt x="105" y="550"/>
                </a:cubicBezTo>
                <a:cubicBezTo>
                  <a:pt x="48" y="614"/>
                  <a:pt x="48" y="614"/>
                  <a:pt x="48" y="614"/>
                </a:cubicBezTo>
                <a:cubicBezTo>
                  <a:pt x="112" y="702"/>
                  <a:pt x="112" y="702"/>
                  <a:pt x="112" y="702"/>
                </a:cubicBezTo>
                <a:cubicBezTo>
                  <a:pt x="191" y="667"/>
                  <a:pt x="191" y="667"/>
                  <a:pt x="191" y="667"/>
                </a:cubicBezTo>
                <a:cubicBezTo>
                  <a:pt x="208" y="682"/>
                  <a:pt x="226" y="695"/>
                  <a:pt x="245" y="707"/>
                </a:cubicBezTo>
                <a:cubicBezTo>
                  <a:pt x="237" y="792"/>
                  <a:pt x="237" y="792"/>
                  <a:pt x="237" y="792"/>
                </a:cubicBezTo>
                <a:cubicBezTo>
                  <a:pt x="340" y="826"/>
                  <a:pt x="340" y="826"/>
                  <a:pt x="340" y="826"/>
                </a:cubicBezTo>
                <a:cubicBezTo>
                  <a:pt x="383" y="752"/>
                  <a:pt x="383" y="752"/>
                  <a:pt x="383" y="752"/>
                </a:cubicBezTo>
                <a:cubicBezTo>
                  <a:pt x="395" y="753"/>
                  <a:pt x="406" y="753"/>
                  <a:pt x="417" y="753"/>
                </a:cubicBezTo>
                <a:cubicBezTo>
                  <a:pt x="429" y="753"/>
                  <a:pt x="440" y="753"/>
                  <a:pt x="451" y="752"/>
                </a:cubicBezTo>
                <a:cubicBezTo>
                  <a:pt x="494" y="826"/>
                  <a:pt x="494" y="826"/>
                  <a:pt x="494" y="826"/>
                </a:cubicBezTo>
                <a:cubicBezTo>
                  <a:pt x="598" y="792"/>
                  <a:pt x="598" y="792"/>
                  <a:pt x="598" y="792"/>
                </a:cubicBezTo>
                <a:cubicBezTo>
                  <a:pt x="589" y="707"/>
                  <a:pt x="589" y="707"/>
                  <a:pt x="589" y="707"/>
                </a:cubicBezTo>
                <a:cubicBezTo>
                  <a:pt x="609" y="695"/>
                  <a:pt x="627" y="682"/>
                  <a:pt x="644" y="667"/>
                </a:cubicBezTo>
                <a:cubicBezTo>
                  <a:pt x="722" y="702"/>
                  <a:pt x="722" y="702"/>
                  <a:pt x="722" y="702"/>
                </a:cubicBezTo>
                <a:cubicBezTo>
                  <a:pt x="786" y="613"/>
                  <a:pt x="786" y="613"/>
                  <a:pt x="786" y="613"/>
                </a:cubicBezTo>
                <a:cubicBezTo>
                  <a:pt x="729" y="550"/>
                  <a:pt x="729" y="550"/>
                  <a:pt x="729" y="550"/>
                </a:cubicBezTo>
                <a:cubicBezTo>
                  <a:pt x="738" y="529"/>
                  <a:pt x="745" y="508"/>
                  <a:pt x="750" y="485"/>
                </a:cubicBezTo>
                <a:cubicBezTo>
                  <a:pt x="833" y="467"/>
                  <a:pt x="833" y="467"/>
                  <a:pt x="833" y="467"/>
                </a:cubicBezTo>
                <a:cubicBezTo>
                  <a:pt x="833" y="358"/>
                  <a:pt x="833" y="358"/>
                  <a:pt x="833" y="358"/>
                </a:cubicBezTo>
                <a:cubicBezTo>
                  <a:pt x="750" y="340"/>
                  <a:pt x="750" y="340"/>
                  <a:pt x="750" y="340"/>
                </a:cubicBezTo>
                <a:cubicBezTo>
                  <a:pt x="745" y="318"/>
                  <a:pt x="738" y="296"/>
                  <a:pt x="729" y="276"/>
                </a:cubicBezTo>
                <a:cubicBezTo>
                  <a:pt x="786" y="212"/>
                  <a:pt x="786" y="212"/>
                  <a:pt x="786" y="212"/>
                </a:cubicBezTo>
                <a:cubicBezTo>
                  <a:pt x="722" y="124"/>
                  <a:pt x="722" y="124"/>
                  <a:pt x="722" y="124"/>
                </a:cubicBezTo>
                <a:cubicBezTo>
                  <a:pt x="643" y="159"/>
                  <a:pt x="643" y="159"/>
                  <a:pt x="643" y="159"/>
                </a:cubicBezTo>
                <a:cubicBezTo>
                  <a:pt x="626" y="144"/>
                  <a:pt x="608" y="130"/>
                  <a:pt x="589" y="119"/>
                </a:cubicBezTo>
                <a:cubicBezTo>
                  <a:pt x="597" y="34"/>
                  <a:pt x="597" y="34"/>
                  <a:pt x="597" y="34"/>
                </a:cubicBezTo>
                <a:cubicBezTo>
                  <a:pt x="494" y="0"/>
                  <a:pt x="494" y="0"/>
                  <a:pt x="494" y="0"/>
                </a:cubicBezTo>
                <a:cubicBezTo>
                  <a:pt x="451" y="74"/>
                  <a:pt x="451" y="74"/>
                  <a:pt x="451" y="74"/>
                </a:cubicBezTo>
                <a:cubicBezTo>
                  <a:pt x="440" y="73"/>
                  <a:pt x="428" y="73"/>
                  <a:pt x="417" y="73"/>
                </a:cubicBezTo>
                <a:close/>
                <a:moveTo>
                  <a:pt x="719" y="413"/>
                </a:moveTo>
                <a:cubicBezTo>
                  <a:pt x="719" y="579"/>
                  <a:pt x="584" y="714"/>
                  <a:pt x="417" y="715"/>
                </a:cubicBezTo>
                <a:cubicBezTo>
                  <a:pt x="251" y="715"/>
                  <a:pt x="115" y="580"/>
                  <a:pt x="115" y="413"/>
                </a:cubicBezTo>
                <a:cubicBezTo>
                  <a:pt x="115" y="247"/>
                  <a:pt x="250" y="111"/>
                  <a:pt x="417" y="111"/>
                </a:cubicBezTo>
                <a:cubicBezTo>
                  <a:pt x="583" y="111"/>
                  <a:pt x="718" y="246"/>
                  <a:pt x="719" y="41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0">
              <a:latin typeface="Source Han Serif SC" panose="02020500000000000000" pitchFamily="18" charset="-122"/>
              <a:ea typeface="Source Han Serif SC" panose="02020500000000000000" pitchFamily="18" charset="-122"/>
              <a:cs typeface="+mn-ea"/>
              <a:sym typeface="Source Han Serif SC" panose="02020500000000000000" pitchFamily="18" charset="-122"/>
            </a:endParaRPr>
          </a:p>
        </p:txBody>
      </p:sp>
      <p:sp>
        <p:nvSpPr>
          <p:cNvPr id="4" name="Freeform 14"/>
          <p:cNvSpPr>
            <a:spLocks noEditPoints="1"/>
          </p:cNvSpPr>
          <p:nvPr/>
        </p:nvSpPr>
        <p:spPr bwMode="auto">
          <a:xfrm>
            <a:off x="3380607" y="3607827"/>
            <a:ext cx="1470263" cy="1456392"/>
          </a:xfrm>
          <a:custGeom>
            <a:avLst/>
            <a:gdLst>
              <a:gd name="T0" fmla="*/ 344 w 688"/>
              <a:gd name="T1" fmla="*/ 60 h 682"/>
              <a:gd name="T2" fmla="*/ 316 w 688"/>
              <a:gd name="T3" fmla="*/ 61 h 682"/>
              <a:gd name="T4" fmla="*/ 281 w 688"/>
              <a:gd name="T5" fmla="*/ 0 h 682"/>
              <a:gd name="T6" fmla="*/ 195 w 688"/>
              <a:gd name="T7" fmla="*/ 28 h 682"/>
              <a:gd name="T8" fmla="*/ 202 w 688"/>
              <a:gd name="T9" fmla="*/ 98 h 682"/>
              <a:gd name="T10" fmla="*/ 157 w 688"/>
              <a:gd name="T11" fmla="*/ 131 h 682"/>
              <a:gd name="T12" fmla="*/ 93 w 688"/>
              <a:gd name="T13" fmla="*/ 103 h 682"/>
              <a:gd name="T14" fmla="*/ 40 w 688"/>
              <a:gd name="T15" fmla="*/ 175 h 682"/>
              <a:gd name="T16" fmla="*/ 87 w 688"/>
              <a:gd name="T17" fmla="*/ 228 h 682"/>
              <a:gd name="T18" fmla="*/ 70 w 688"/>
              <a:gd name="T19" fmla="*/ 281 h 682"/>
              <a:gd name="T20" fmla="*/ 0 w 688"/>
              <a:gd name="T21" fmla="*/ 296 h 682"/>
              <a:gd name="T22" fmla="*/ 1 w 688"/>
              <a:gd name="T23" fmla="*/ 386 h 682"/>
              <a:gd name="T24" fmla="*/ 70 w 688"/>
              <a:gd name="T25" fmla="*/ 401 h 682"/>
              <a:gd name="T26" fmla="*/ 87 w 688"/>
              <a:gd name="T27" fmla="*/ 454 h 682"/>
              <a:gd name="T28" fmla="*/ 40 w 688"/>
              <a:gd name="T29" fmla="*/ 507 h 682"/>
              <a:gd name="T30" fmla="*/ 93 w 688"/>
              <a:gd name="T31" fmla="*/ 580 h 682"/>
              <a:gd name="T32" fmla="*/ 158 w 688"/>
              <a:gd name="T33" fmla="*/ 551 h 682"/>
              <a:gd name="T34" fmla="*/ 203 w 688"/>
              <a:gd name="T35" fmla="*/ 584 h 682"/>
              <a:gd name="T36" fmla="*/ 195 w 688"/>
              <a:gd name="T37" fmla="*/ 654 h 682"/>
              <a:gd name="T38" fmla="*/ 281 w 688"/>
              <a:gd name="T39" fmla="*/ 682 h 682"/>
              <a:gd name="T40" fmla="*/ 317 w 688"/>
              <a:gd name="T41" fmla="*/ 621 h 682"/>
              <a:gd name="T42" fmla="*/ 345 w 688"/>
              <a:gd name="T43" fmla="*/ 622 h 682"/>
              <a:gd name="T44" fmla="*/ 373 w 688"/>
              <a:gd name="T45" fmla="*/ 621 h 682"/>
              <a:gd name="T46" fmla="*/ 408 w 688"/>
              <a:gd name="T47" fmla="*/ 682 h 682"/>
              <a:gd name="T48" fmla="*/ 494 w 688"/>
              <a:gd name="T49" fmla="*/ 654 h 682"/>
              <a:gd name="T50" fmla="*/ 486 w 688"/>
              <a:gd name="T51" fmla="*/ 584 h 682"/>
              <a:gd name="T52" fmla="*/ 531 w 688"/>
              <a:gd name="T53" fmla="*/ 551 h 682"/>
              <a:gd name="T54" fmla="*/ 596 w 688"/>
              <a:gd name="T55" fmla="*/ 579 h 682"/>
              <a:gd name="T56" fmla="*/ 649 w 688"/>
              <a:gd name="T57" fmla="*/ 506 h 682"/>
              <a:gd name="T58" fmla="*/ 602 w 688"/>
              <a:gd name="T59" fmla="*/ 454 h 682"/>
              <a:gd name="T60" fmla="*/ 619 w 688"/>
              <a:gd name="T61" fmla="*/ 401 h 682"/>
              <a:gd name="T62" fmla="*/ 688 w 688"/>
              <a:gd name="T63" fmla="*/ 386 h 682"/>
              <a:gd name="T64" fmla="*/ 688 w 688"/>
              <a:gd name="T65" fmla="*/ 296 h 682"/>
              <a:gd name="T66" fmla="*/ 619 w 688"/>
              <a:gd name="T67" fmla="*/ 281 h 682"/>
              <a:gd name="T68" fmla="*/ 602 w 688"/>
              <a:gd name="T69" fmla="*/ 228 h 682"/>
              <a:gd name="T70" fmla="*/ 649 w 688"/>
              <a:gd name="T71" fmla="*/ 175 h 682"/>
              <a:gd name="T72" fmla="*/ 596 w 688"/>
              <a:gd name="T73" fmla="*/ 102 h 682"/>
              <a:gd name="T74" fmla="*/ 531 w 688"/>
              <a:gd name="T75" fmla="*/ 131 h 682"/>
              <a:gd name="T76" fmla="*/ 486 w 688"/>
              <a:gd name="T77" fmla="*/ 98 h 682"/>
              <a:gd name="T78" fmla="*/ 493 w 688"/>
              <a:gd name="T79" fmla="*/ 28 h 682"/>
              <a:gd name="T80" fmla="*/ 408 w 688"/>
              <a:gd name="T81" fmla="*/ 0 h 682"/>
              <a:gd name="T82" fmla="*/ 372 w 688"/>
              <a:gd name="T83" fmla="*/ 61 h 682"/>
              <a:gd name="T84" fmla="*/ 344 w 688"/>
              <a:gd name="T85" fmla="*/ 60 h 682"/>
              <a:gd name="T86" fmla="*/ 593 w 688"/>
              <a:gd name="T87" fmla="*/ 341 h 682"/>
              <a:gd name="T88" fmla="*/ 345 w 688"/>
              <a:gd name="T89" fmla="*/ 590 h 682"/>
              <a:gd name="T90" fmla="*/ 95 w 688"/>
              <a:gd name="T91" fmla="*/ 341 h 682"/>
              <a:gd name="T92" fmla="*/ 344 w 688"/>
              <a:gd name="T93" fmla="*/ 92 h 682"/>
              <a:gd name="T94" fmla="*/ 593 w 688"/>
              <a:gd name="T95" fmla="*/ 341 h 6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88" h="682">
                <a:moveTo>
                  <a:pt x="344" y="60"/>
                </a:moveTo>
                <a:cubicBezTo>
                  <a:pt x="335" y="60"/>
                  <a:pt x="325" y="60"/>
                  <a:pt x="316" y="61"/>
                </a:cubicBezTo>
                <a:cubicBezTo>
                  <a:pt x="281" y="0"/>
                  <a:pt x="281" y="0"/>
                  <a:pt x="281" y="0"/>
                </a:cubicBezTo>
                <a:cubicBezTo>
                  <a:pt x="195" y="28"/>
                  <a:pt x="195" y="28"/>
                  <a:pt x="195" y="28"/>
                </a:cubicBezTo>
                <a:cubicBezTo>
                  <a:pt x="202" y="98"/>
                  <a:pt x="202" y="98"/>
                  <a:pt x="202" y="98"/>
                </a:cubicBezTo>
                <a:cubicBezTo>
                  <a:pt x="186" y="108"/>
                  <a:pt x="171" y="119"/>
                  <a:pt x="157" y="131"/>
                </a:cubicBezTo>
                <a:cubicBezTo>
                  <a:pt x="93" y="103"/>
                  <a:pt x="93" y="103"/>
                  <a:pt x="93" y="103"/>
                </a:cubicBezTo>
                <a:cubicBezTo>
                  <a:pt x="40" y="175"/>
                  <a:pt x="40" y="175"/>
                  <a:pt x="40" y="175"/>
                </a:cubicBezTo>
                <a:cubicBezTo>
                  <a:pt x="87" y="228"/>
                  <a:pt x="87" y="228"/>
                  <a:pt x="87" y="228"/>
                </a:cubicBezTo>
                <a:cubicBezTo>
                  <a:pt x="79" y="245"/>
                  <a:pt x="74" y="263"/>
                  <a:pt x="70" y="281"/>
                </a:cubicBezTo>
                <a:cubicBezTo>
                  <a:pt x="0" y="296"/>
                  <a:pt x="0" y="296"/>
                  <a:pt x="0" y="296"/>
                </a:cubicBezTo>
                <a:cubicBezTo>
                  <a:pt x="1" y="386"/>
                  <a:pt x="1" y="386"/>
                  <a:pt x="1" y="386"/>
                </a:cubicBezTo>
                <a:cubicBezTo>
                  <a:pt x="70" y="401"/>
                  <a:pt x="70" y="401"/>
                  <a:pt x="70" y="401"/>
                </a:cubicBezTo>
                <a:cubicBezTo>
                  <a:pt x="74" y="419"/>
                  <a:pt x="80" y="437"/>
                  <a:pt x="87" y="454"/>
                </a:cubicBezTo>
                <a:cubicBezTo>
                  <a:pt x="40" y="507"/>
                  <a:pt x="40" y="507"/>
                  <a:pt x="40" y="507"/>
                </a:cubicBezTo>
                <a:cubicBezTo>
                  <a:pt x="93" y="580"/>
                  <a:pt x="93" y="580"/>
                  <a:pt x="93" y="580"/>
                </a:cubicBezTo>
                <a:cubicBezTo>
                  <a:pt x="158" y="551"/>
                  <a:pt x="158" y="551"/>
                  <a:pt x="158" y="551"/>
                </a:cubicBezTo>
                <a:cubicBezTo>
                  <a:pt x="171" y="563"/>
                  <a:pt x="187" y="574"/>
                  <a:pt x="203" y="584"/>
                </a:cubicBezTo>
                <a:cubicBezTo>
                  <a:pt x="195" y="654"/>
                  <a:pt x="195" y="654"/>
                  <a:pt x="195" y="654"/>
                </a:cubicBezTo>
                <a:cubicBezTo>
                  <a:pt x="281" y="682"/>
                  <a:pt x="281" y="682"/>
                  <a:pt x="281" y="682"/>
                </a:cubicBezTo>
                <a:cubicBezTo>
                  <a:pt x="317" y="621"/>
                  <a:pt x="317" y="621"/>
                  <a:pt x="317" y="621"/>
                </a:cubicBezTo>
                <a:cubicBezTo>
                  <a:pt x="326" y="622"/>
                  <a:pt x="335" y="622"/>
                  <a:pt x="345" y="622"/>
                </a:cubicBezTo>
                <a:cubicBezTo>
                  <a:pt x="354" y="622"/>
                  <a:pt x="363" y="622"/>
                  <a:pt x="373" y="621"/>
                </a:cubicBezTo>
                <a:cubicBezTo>
                  <a:pt x="408" y="682"/>
                  <a:pt x="408" y="682"/>
                  <a:pt x="408" y="682"/>
                </a:cubicBezTo>
                <a:cubicBezTo>
                  <a:pt x="494" y="654"/>
                  <a:pt x="494" y="654"/>
                  <a:pt x="494" y="654"/>
                </a:cubicBezTo>
                <a:cubicBezTo>
                  <a:pt x="486" y="584"/>
                  <a:pt x="486" y="584"/>
                  <a:pt x="486" y="584"/>
                </a:cubicBezTo>
                <a:cubicBezTo>
                  <a:pt x="503" y="574"/>
                  <a:pt x="518" y="563"/>
                  <a:pt x="531" y="551"/>
                </a:cubicBezTo>
                <a:cubicBezTo>
                  <a:pt x="596" y="579"/>
                  <a:pt x="596" y="579"/>
                  <a:pt x="596" y="579"/>
                </a:cubicBezTo>
                <a:cubicBezTo>
                  <a:pt x="649" y="506"/>
                  <a:pt x="649" y="506"/>
                  <a:pt x="649" y="506"/>
                </a:cubicBezTo>
                <a:cubicBezTo>
                  <a:pt x="602" y="454"/>
                  <a:pt x="602" y="454"/>
                  <a:pt x="602" y="454"/>
                </a:cubicBezTo>
                <a:cubicBezTo>
                  <a:pt x="609" y="437"/>
                  <a:pt x="615" y="419"/>
                  <a:pt x="619" y="401"/>
                </a:cubicBezTo>
                <a:cubicBezTo>
                  <a:pt x="688" y="386"/>
                  <a:pt x="688" y="386"/>
                  <a:pt x="688" y="386"/>
                </a:cubicBezTo>
                <a:cubicBezTo>
                  <a:pt x="688" y="296"/>
                  <a:pt x="688" y="296"/>
                  <a:pt x="688" y="296"/>
                </a:cubicBezTo>
                <a:cubicBezTo>
                  <a:pt x="619" y="281"/>
                  <a:pt x="619" y="281"/>
                  <a:pt x="619" y="281"/>
                </a:cubicBezTo>
                <a:cubicBezTo>
                  <a:pt x="615" y="262"/>
                  <a:pt x="609" y="245"/>
                  <a:pt x="602" y="228"/>
                </a:cubicBezTo>
                <a:cubicBezTo>
                  <a:pt x="649" y="175"/>
                  <a:pt x="649" y="175"/>
                  <a:pt x="649" y="175"/>
                </a:cubicBezTo>
                <a:cubicBezTo>
                  <a:pt x="596" y="102"/>
                  <a:pt x="596" y="102"/>
                  <a:pt x="596" y="102"/>
                </a:cubicBezTo>
                <a:cubicBezTo>
                  <a:pt x="531" y="131"/>
                  <a:pt x="531" y="131"/>
                  <a:pt x="531" y="131"/>
                </a:cubicBezTo>
                <a:cubicBezTo>
                  <a:pt x="517" y="119"/>
                  <a:pt x="502" y="108"/>
                  <a:pt x="486" y="98"/>
                </a:cubicBezTo>
                <a:cubicBezTo>
                  <a:pt x="493" y="28"/>
                  <a:pt x="493" y="28"/>
                  <a:pt x="493" y="28"/>
                </a:cubicBezTo>
                <a:cubicBezTo>
                  <a:pt x="408" y="0"/>
                  <a:pt x="408" y="0"/>
                  <a:pt x="408" y="0"/>
                </a:cubicBezTo>
                <a:cubicBezTo>
                  <a:pt x="372" y="61"/>
                  <a:pt x="372" y="61"/>
                  <a:pt x="372" y="61"/>
                </a:cubicBezTo>
                <a:cubicBezTo>
                  <a:pt x="363" y="60"/>
                  <a:pt x="354" y="60"/>
                  <a:pt x="344" y="60"/>
                </a:cubicBezTo>
                <a:close/>
                <a:moveTo>
                  <a:pt x="593" y="341"/>
                </a:moveTo>
                <a:cubicBezTo>
                  <a:pt x="593" y="478"/>
                  <a:pt x="482" y="590"/>
                  <a:pt x="345" y="590"/>
                </a:cubicBezTo>
                <a:cubicBezTo>
                  <a:pt x="207" y="590"/>
                  <a:pt x="95" y="479"/>
                  <a:pt x="95" y="341"/>
                </a:cubicBezTo>
                <a:cubicBezTo>
                  <a:pt x="95" y="204"/>
                  <a:pt x="207" y="92"/>
                  <a:pt x="344" y="92"/>
                </a:cubicBezTo>
                <a:cubicBezTo>
                  <a:pt x="482" y="92"/>
                  <a:pt x="593" y="203"/>
                  <a:pt x="593" y="34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0">
              <a:latin typeface="Source Han Serif SC" panose="02020500000000000000" pitchFamily="18" charset="-122"/>
              <a:ea typeface="Source Han Serif SC" panose="02020500000000000000" pitchFamily="18" charset="-122"/>
              <a:cs typeface="+mn-ea"/>
              <a:sym typeface="Source Han Serif SC" panose="02020500000000000000" pitchFamily="18" charset="-122"/>
            </a:endParaRPr>
          </a:p>
        </p:txBody>
      </p:sp>
      <p:sp>
        <p:nvSpPr>
          <p:cNvPr id="5" name="Freeform 16"/>
          <p:cNvSpPr>
            <a:spLocks noEditPoints="1"/>
          </p:cNvSpPr>
          <p:nvPr/>
        </p:nvSpPr>
        <p:spPr bwMode="auto">
          <a:xfrm>
            <a:off x="4314085" y="2584192"/>
            <a:ext cx="1348203" cy="1337107"/>
          </a:xfrm>
          <a:custGeom>
            <a:avLst/>
            <a:gdLst>
              <a:gd name="T0" fmla="*/ 315 w 631"/>
              <a:gd name="T1" fmla="*/ 55 h 626"/>
              <a:gd name="T2" fmla="*/ 290 w 631"/>
              <a:gd name="T3" fmla="*/ 57 h 626"/>
              <a:gd name="T4" fmla="*/ 257 w 631"/>
              <a:gd name="T5" fmla="*/ 0 h 626"/>
              <a:gd name="T6" fmla="*/ 179 w 631"/>
              <a:gd name="T7" fmla="*/ 26 h 626"/>
              <a:gd name="T8" fmla="*/ 185 w 631"/>
              <a:gd name="T9" fmla="*/ 91 h 626"/>
              <a:gd name="T10" fmla="*/ 144 w 631"/>
              <a:gd name="T11" fmla="*/ 121 h 626"/>
              <a:gd name="T12" fmla="*/ 85 w 631"/>
              <a:gd name="T13" fmla="*/ 94 h 626"/>
              <a:gd name="T14" fmla="*/ 36 w 631"/>
              <a:gd name="T15" fmla="*/ 161 h 626"/>
              <a:gd name="T16" fmla="*/ 79 w 631"/>
              <a:gd name="T17" fmla="*/ 210 h 626"/>
              <a:gd name="T18" fmla="*/ 64 w 631"/>
              <a:gd name="T19" fmla="*/ 258 h 626"/>
              <a:gd name="T20" fmla="*/ 0 w 631"/>
              <a:gd name="T21" fmla="*/ 272 h 626"/>
              <a:gd name="T22" fmla="*/ 0 w 631"/>
              <a:gd name="T23" fmla="*/ 355 h 626"/>
              <a:gd name="T24" fmla="*/ 64 w 631"/>
              <a:gd name="T25" fmla="*/ 368 h 626"/>
              <a:gd name="T26" fmla="*/ 80 w 631"/>
              <a:gd name="T27" fmla="*/ 417 h 626"/>
              <a:gd name="T28" fmla="*/ 36 w 631"/>
              <a:gd name="T29" fmla="*/ 465 h 626"/>
              <a:gd name="T30" fmla="*/ 85 w 631"/>
              <a:gd name="T31" fmla="*/ 532 h 626"/>
              <a:gd name="T32" fmla="*/ 144 w 631"/>
              <a:gd name="T33" fmla="*/ 506 h 626"/>
              <a:gd name="T34" fmla="*/ 186 w 631"/>
              <a:gd name="T35" fmla="*/ 536 h 626"/>
              <a:gd name="T36" fmla="*/ 179 w 631"/>
              <a:gd name="T37" fmla="*/ 600 h 626"/>
              <a:gd name="T38" fmla="*/ 258 w 631"/>
              <a:gd name="T39" fmla="*/ 626 h 626"/>
              <a:gd name="T40" fmla="*/ 290 w 631"/>
              <a:gd name="T41" fmla="*/ 570 h 626"/>
              <a:gd name="T42" fmla="*/ 316 w 631"/>
              <a:gd name="T43" fmla="*/ 571 h 626"/>
              <a:gd name="T44" fmla="*/ 341 w 631"/>
              <a:gd name="T45" fmla="*/ 569 h 626"/>
              <a:gd name="T46" fmla="*/ 374 w 631"/>
              <a:gd name="T47" fmla="*/ 626 h 626"/>
              <a:gd name="T48" fmla="*/ 452 w 631"/>
              <a:gd name="T49" fmla="*/ 600 h 626"/>
              <a:gd name="T50" fmla="*/ 446 w 631"/>
              <a:gd name="T51" fmla="*/ 535 h 626"/>
              <a:gd name="T52" fmla="*/ 487 w 631"/>
              <a:gd name="T53" fmla="*/ 505 h 626"/>
              <a:gd name="T54" fmla="*/ 547 w 631"/>
              <a:gd name="T55" fmla="*/ 532 h 626"/>
              <a:gd name="T56" fmla="*/ 595 w 631"/>
              <a:gd name="T57" fmla="*/ 465 h 626"/>
              <a:gd name="T58" fmla="*/ 552 w 631"/>
              <a:gd name="T59" fmla="*/ 416 h 626"/>
              <a:gd name="T60" fmla="*/ 567 w 631"/>
              <a:gd name="T61" fmla="*/ 368 h 626"/>
              <a:gd name="T62" fmla="*/ 631 w 631"/>
              <a:gd name="T63" fmla="*/ 354 h 626"/>
              <a:gd name="T64" fmla="*/ 631 w 631"/>
              <a:gd name="T65" fmla="*/ 271 h 626"/>
              <a:gd name="T66" fmla="*/ 567 w 631"/>
              <a:gd name="T67" fmla="*/ 258 h 626"/>
              <a:gd name="T68" fmla="*/ 552 w 631"/>
              <a:gd name="T69" fmla="*/ 209 h 626"/>
              <a:gd name="T70" fmla="*/ 595 w 631"/>
              <a:gd name="T71" fmla="*/ 161 h 626"/>
              <a:gd name="T72" fmla="*/ 546 w 631"/>
              <a:gd name="T73" fmla="*/ 94 h 626"/>
              <a:gd name="T74" fmla="*/ 487 w 631"/>
              <a:gd name="T75" fmla="*/ 120 h 626"/>
              <a:gd name="T76" fmla="*/ 445 w 631"/>
              <a:gd name="T77" fmla="*/ 90 h 626"/>
              <a:gd name="T78" fmla="*/ 452 w 631"/>
              <a:gd name="T79" fmla="*/ 26 h 626"/>
              <a:gd name="T80" fmla="*/ 373 w 631"/>
              <a:gd name="T81" fmla="*/ 0 h 626"/>
              <a:gd name="T82" fmla="*/ 341 w 631"/>
              <a:gd name="T83" fmla="*/ 56 h 626"/>
              <a:gd name="T84" fmla="*/ 315 w 631"/>
              <a:gd name="T85" fmla="*/ 55 h 626"/>
              <a:gd name="T86" fmla="*/ 544 w 631"/>
              <a:gd name="T87" fmla="*/ 313 h 626"/>
              <a:gd name="T88" fmla="*/ 316 w 631"/>
              <a:gd name="T89" fmla="*/ 541 h 626"/>
              <a:gd name="T90" fmla="*/ 87 w 631"/>
              <a:gd name="T91" fmla="*/ 313 h 626"/>
              <a:gd name="T92" fmla="*/ 315 w 631"/>
              <a:gd name="T93" fmla="*/ 85 h 626"/>
              <a:gd name="T94" fmla="*/ 544 w 631"/>
              <a:gd name="T95" fmla="*/ 313 h 6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631" h="626">
                <a:moveTo>
                  <a:pt x="315" y="55"/>
                </a:moveTo>
                <a:cubicBezTo>
                  <a:pt x="307" y="55"/>
                  <a:pt x="298" y="56"/>
                  <a:pt x="290" y="57"/>
                </a:cubicBezTo>
                <a:cubicBezTo>
                  <a:pt x="257" y="0"/>
                  <a:pt x="257" y="0"/>
                  <a:pt x="257" y="0"/>
                </a:cubicBezTo>
                <a:cubicBezTo>
                  <a:pt x="179" y="26"/>
                  <a:pt x="179" y="26"/>
                  <a:pt x="179" y="26"/>
                </a:cubicBezTo>
                <a:cubicBezTo>
                  <a:pt x="185" y="91"/>
                  <a:pt x="185" y="91"/>
                  <a:pt x="185" y="91"/>
                </a:cubicBezTo>
                <a:cubicBezTo>
                  <a:pt x="171" y="99"/>
                  <a:pt x="157" y="109"/>
                  <a:pt x="144" y="121"/>
                </a:cubicBezTo>
                <a:cubicBezTo>
                  <a:pt x="85" y="94"/>
                  <a:pt x="85" y="94"/>
                  <a:pt x="85" y="94"/>
                </a:cubicBezTo>
                <a:cubicBezTo>
                  <a:pt x="36" y="161"/>
                  <a:pt x="36" y="161"/>
                  <a:pt x="36" y="161"/>
                </a:cubicBezTo>
                <a:cubicBezTo>
                  <a:pt x="79" y="210"/>
                  <a:pt x="79" y="210"/>
                  <a:pt x="79" y="210"/>
                </a:cubicBezTo>
                <a:cubicBezTo>
                  <a:pt x="73" y="225"/>
                  <a:pt x="67" y="241"/>
                  <a:pt x="64" y="258"/>
                </a:cubicBezTo>
                <a:cubicBezTo>
                  <a:pt x="0" y="272"/>
                  <a:pt x="0" y="272"/>
                  <a:pt x="0" y="272"/>
                </a:cubicBezTo>
                <a:cubicBezTo>
                  <a:pt x="0" y="355"/>
                  <a:pt x="0" y="355"/>
                  <a:pt x="0" y="355"/>
                </a:cubicBezTo>
                <a:cubicBezTo>
                  <a:pt x="64" y="368"/>
                  <a:pt x="64" y="368"/>
                  <a:pt x="64" y="368"/>
                </a:cubicBezTo>
                <a:cubicBezTo>
                  <a:pt x="67" y="385"/>
                  <a:pt x="73" y="401"/>
                  <a:pt x="80" y="417"/>
                </a:cubicBezTo>
                <a:cubicBezTo>
                  <a:pt x="36" y="465"/>
                  <a:pt x="36" y="465"/>
                  <a:pt x="36" y="465"/>
                </a:cubicBezTo>
                <a:cubicBezTo>
                  <a:pt x="85" y="532"/>
                  <a:pt x="85" y="532"/>
                  <a:pt x="85" y="532"/>
                </a:cubicBezTo>
                <a:cubicBezTo>
                  <a:pt x="144" y="506"/>
                  <a:pt x="144" y="506"/>
                  <a:pt x="144" y="506"/>
                </a:cubicBezTo>
                <a:cubicBezTo>
                  <a:pt x="157" y="517"/>
                  <a:pt x="171" y="527"/>
                  <a:pt x="186" y="536"/>
                </a:cubicBezTo>
                <a:cubicBezTo>
                  <a:pt x="179" y="600"/>
                  <a:pt x="179" y="600"/>
                  <a:pt x="179" y="600"/>
                </a:cubicBezTo>
                <a:cubicBezTo>
                  <a:pt x="258" y="626"/>
                  <a:pt x="258" y="626"/>
                  <a:pt x="258" y="626"/>
                </a:cubicBezTo>
                <a:cubicBezTo>
                  <a:pt x="290" y="570"/>
                  <a:pt x="290" y="570"/>
                  <a:pt x="290" y="570"/>
                </a:cubicBezTo>
                <a:cubicBezTo>
                  <a:pt x="299" y="570"/>
                  <a:pt x="307" y="571"/>
                  <a:pt x="316" y="571"/>
                </a:cubicBezTo>
                <a:cubicBezTo>
                  <a:pt x="324" y="571"/>
                  <a:pt x="333" y="570"/>
                  <a:pt x="341" y="569"/>
                </a:cubicBezTo>
                <a:cubicBezTo>
                  <a:pt x="374" y="626"/>
                  <a:pt x="374" y="626"/>
                  <a:pt x="374" y="626"/>
                </a:cubicBezTo>
                <a:cubicBezTo>
                  <a:pt x="452" y="600"/>
                  <a:pt x="452" y="600"/>
                  <a:pt x="452" y="600"/>
                </a:cubicBezTo>
                <a:cubicBezTo>
                  <a:pt x="446" y="535"/>
                  <a:pt x="446" y="535"/>
                  <a:pt x="446" y="535"/>
                </a:cubicBezTo>
                <a:cubicBezTo>
                  <a:pt x="461" y="527"/>
                  <a:pt x="474" y="517"/>
                  <a:pt x="487" y="505"/>
                </a:cubicBezTo>
                <a:cubicBezTo>
                  <a:pt x="547" y="532"/>
                  <a:pt x="547" y="532"/>
                  <a:pt x="547" y="532"/>
                </a:cubicBezTo>
                <a:cubicBezTo>
                  <a:pt x="595" y="465"/>
                  <a:pt x="595" y="465"/>
                  <a:pt x="595" y="465"/>
                </a:cubicBezTo>
                <a:cubicBezTo>
                  <a:pt x="552" y="416"/>
                  <a:pt x="552" y="416"/>
                  <a:pt x="552" y="416"/>
                </a:cubicBezTo>
                <a:cubicBezTo>
                  <a:pt x="558" y="401"/>
                  <a:pt x="564" y="385"/>
                  <a:pt x="567" y="368"/>
                </a:cubicBezTo>
                <a:cubicBezTo>
                  <a:pt x="631" y="354"/>
                  <a:pt x="631" y="354"/>
                  <a:pt x="631" y="354"/>
                </a:cubicBezTo>
                <a:cubicBezTo>
                  <a:pt x="631" y="271"/>
                  <a:pt x="631" y="271"/>
                  <a:pt x="631" y="271"/>
                </a:cubicBezTo>
                <a:cubicBezTo>
                  <a:pt x="567" y="258"/>
                  <a:pt x="567" y="258"/>
                  <a:pt x="567" y="258"/>
                </a:cubicBezTo>
                <a:cubicBezTo>
                  <a:pt x="564" y="241"/>
                  <a:pt x="558" y="225"/>
                  <a:pt x="552" y="209"/>
                </a:cubicBezTo>
                <a:cubicBezTo>
                  <a:pt x="595" y="161"/>
                  <a:pt x="595" y="161"/>
                  <a:pt x="595" y="161"/>
                </a:cubicBezTo>
                <a:cubicBezTo>
                  <a:pt x="546" y="94"/>
                  <a:pt x="546" y="94"/>
                  <a:pt x="546" y="94"/>
                </a:cubicBezTo>
                <a:cubicBezTo>
                  <a:pt x="487" y="120"/>
                  <a:pt x="487" y="120"/>
                  <a:pt x="487" y="120"/>
                </a:cubicBezTo>
                <a:cubicBezTo>
                  <a:pt x="474" y="109"/>
                  <a:pt x="460" y="99"/>
                  <a:pt x="445" y="90"/>
                </a:cubicBezTo>
                <a:cubicBezTo>
                  <a:pt x="452" y="26"/>
                  <a:pt x="452" y="26"/>
                  <a:pt x="452" y="26"/>
                </a:cubicBezTo>
                <a:cubicBezTo>
                  <a:pt x="373" y="0"/>
                  <a:pt x="373" y="0"/>
                  <a:pt x="373" y="0"/>
                </a:cubicBezTo>
                <a:cubicBezTo>
                  <a:pt x="341" y="56"/>
                  <a:pt x="341" y="56"/>
                  <a:pt x="341" y="56"/>
                </a:cubicBezTo>
                <a:cubicBezTo>
                  <a:pt x="333" y="56"/>
                  <a:pt x="324" y="55"/>
                  <a:pt x="315" y="55"/>
                </a:cubicBezTo>
                <a:close/>
                <a:moveTo>
                  <a:pt x="544" y="313"/>
                </a:moveTo>
                <a:cubicBezTo>
                  <a:pt x="544" y="439"/>
                  <a:pt x="442" y="541"/>
                  <a:pt x="316" y="541"/>
                </a:cubicBezTo>
                <a:cubicBezTo>
                  <a:pt x="190" y="541"/>
                  <a:pt x="87" y="439"/>
                  <a:pt x="87" y="313"/>
                </a:cubicBezTo>
                <a:cubicBezTo>
                  <a:pt x="87" y="187"/>
                  <a:pt x="189" y="85"/>
                  <a:pt x="315" y="85"/>
                </a:cubicBezTo>
                <a:cubicBezTo>
                  <a:pt x="441" y="85"/>
                  <a:pt x="544" y="187"/>
                  <a:pt x="544" y="31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0">
              <a:latin typeface="Source Han Serif SC" panose="02020500000000000000" pitchFamily="18" charset="-122"/>
              <a:ea typeface="Source Han Serif SC" panose="02020500000000000000" pitchFamily="18" charset="-122"/>
              <a:cs typeface="+mn-ea"/>
              <a:sym typeface="Source Han Serif SC" panose="02020500000000000000" pitchFamily="18" charset="-122"/>
            </a:endParaRPr>
          </a:p>
        </p:txBody>
      </p:sp>
      <p:grpSp>
        <p:nvGrpSpPr>
          <p:cNvPr id="6" name="Group 3"/>
          <p:cNvGrpSpPr/>
          <p:nvPr/>
        </p:nvGrpSpPr>
        <p:grpSpPr>
          <a:xfrm>
            <a:off x="1889601" y="3729993"/>
            <a:ext cx="728663" cy="615951"/>
            <a:chOff x="1728297" y="3723101"/>
            <a:chExt cx="728662" cy="615950"/>
          </a:xfrm>
          <a:solidFill>
            <a:schemeClr val="accent1"/>
          </a:solidFill>
        </p:grpSpPr>
        <p:sp>
          <p:nvSpPr>
            <p:cNvPr id="7" name="Freeform 5"/>
            <p:cNvSpPr/>
            <p:nvPr/>
          </p:nvSpPr>
          <p:spPr bwMode="auto">
            <a:xfrm>
              <a:off x="1728297" y="3823114"/>
              <a:ext cx="484188" cy="325438"/>
            </a:xfrm>
            <a:custGeom>
              <a:avLst/>
              <a:gdLst>
                <a:gd name="T0" fmla="*/ 305 w 305"/>
                <a:gd name="T1" fmla="*/ 0 h 205"/>
                <a:gd name="T2" fmla="*/ 0 w 305"/>
                <a:gd name="T3" fmla="*/ 43 h 205"/>
                <a:gd name="T4" fmla="*/ 31 w 305"/>
                <a:gd name="T5" fmla="*/ 205 h 205"/>
                <a:gd name="T6" fmla="*/ 232 w 305"/>
                <a:gd name="T7" fmla="*/ 205 h 205"/>
                <a:gd name="T8" fmla="*/ 305 w 305"/>
                <a:gd name="T9" fmla="*/ 0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" h="205">
                  <a:moveTo>
                    <a:pt x="305" y="0"/>
                  </a:moveTo>
                  <a:lnTo>
                    <a:pt x="0" y="43"/>
                  </a:lnTo>
                  <a:lnTo>
                    <a:pt x="31" y="205"/>
                  </a:lnTo>
                  <a:lnTo>
                    <a:pt x="232" y="205"/>
                  </a:lnTo>
                  <a:lnTo>
                    <a:pt x="3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1783859" y="3723101"/>
              <a:ext cx="673100" cy="498475"/>
            </a:xfrm>
            <a:custGeom>
              <a:avLst/>
              <a:gdLst>
                <a:gd name="T0" fmla="*/ 267 w 275"/>
                <a:gd name="T1" fmla="*/ 0 h 204"/>
                <a:gd name="T2" fmla="*/ 213 w 275"/>
                <a:gd name="T3" fmla="*/ 0 h 204"/>
                <a:gd name="T4" fmla="*/ 213 w 275"/>
                <a:gd name="T5" fmla="*/ 1 h 204"/>
                <a:gd name="T6" fmla="*/ 211 w 275"/>
                <a:gd name="T7" fmla="*/ 1 h 204"/>
                <a:gd name="T8" fmla="*/ 210 w 275"/>
                <a:gd name="T9" fmla="*/ 1 h 204"/>
                <a:gd name="T10" fmla="*/ 209 w 275"/>
                <a:gd name="T11" fmla="*/ 2 h 204"/>
                <a:gd name="T12" fmla="*/ 207 w 275"/>
                <a:gd name="T13" fmla="*/ 3 h 204"/>
                <a:gd name="T14" fmla="*/ 207 w 275"/>
                <a:gd name="T15" fmla="*/ 4 h 204"/>
                <a:gd name="T16" fmla="*/ 206 w 275"/>
                <a:gd name="T17" fmla="*/ 6 h 204"/>
                <a:gd name="T18" fmla="*/ 205 w 275"/>
                <a:gd name="T19" fmla="*/ 6 h 204"/>
                <a:gd name="T20" fmla="*/ 139 w 275"/>
                <a:gd name="T21" fmla="*/ 187 h 204"/>
                <a:gd name="T22" fmla="*/ 8 w 275"/>
                <a:gd name="T23" fmla="*/ 187 h 204"/>
                <a:gd name="T24" fmla="*/ 0 w 275"/>
                <a:gd name="T25" fmla="*/ 196 h 204"/>
                <a:gd name="T26" fmla="*/ 8 w 275"/>
                <a:gd name="T27" fmla="*/ 204 h 204"/>
                <a:gd name="T28" fmla="*/ 145 w 275"/>
                <a:gd name="T29" fmla="*/ 204 h 204"/>
                <a:gd name="T30" fmla="*/ 147 w 275"/>
                <a:gd name="T31" fmla="*/ 203 h 204"/>
                <a:gd name="T32" fmla="*/ 148 w 275"/>
                <a:gd name="T33" fmla="*/ 203 h 204"/>
                <a:gd name="T34" fmla="*/ 150 w 275"/>
                <a:gd name="T35" fmla="*/ 202 h 204"/>
                <a:gd name="T36" fmla="*/ 151 w 275"/>
                <a:gd name="T37" fmla="*/ 201 h 204"/>
                <a:gd name="T38" fmla="*/ 152 w 275"/>
                <a:gd name="T39" fmla="*/ 199 h 204"/>
                <a:gd name="T40" fmla="*/ 152 w 275"/>
                <a:gd name="T41" fmla="*/ 199 h 204"/>
                <a:gd name="T42" fmla="*/ 152 w 275"/>
                <a:gd name="T43" fmla="*/ 198 h 204"/>
                <a:gd name="T44" fmla="*/ 219 w 275"/>
                <a:gd name="T45" fmla="*/ 17 h 204"/>
                <a:gd name="T46" fmla="*/ 267 w 275"/>
                <a:gd name="T47" fmla="*/ 17 h 204"/>
                <a:gd name="T48" fmla="*/ 275 w 275"/>
                <a:gd name="T49" fmla="*/ 9 h 204"/>
                <a:gd name="T50" fmla="*/ 267 w 275"/>
                <a:gd name="T51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75" h="204">
                  <a:moveTo>
                    <a:pt x="267" y="0"/>
                  </a:moveTo>
                  <a:cubicBezTo>
                    <a:pt x="213" y="0"/>
                    <a:pt x="213" y="0"/>
                    <a:pt x="213" y="0"/>
                  </a:cubicBezTo>
                  <a:cubicBezTo>
                    <a:pt x="213" y="0"/>
                    <a:pt x="213" y="1"/>
                    <a:pt x="213" y="1"/>
                  </a:cubicBezTo>
                  <a:cubicBezTo>
                    <a:pt x="212" y="1"/>
                    <a:pt x="212" y="1"/>
                    <a:pt x="211" y="1"/>
                  </a:cubicBezTo>
                  <a:cubicBezTo>
                    <a:pt x="211" y="1"/>
                    <a:pt x="210" y="1"/>
                    <a:pt x="210" y="1"/>
                  </a:cubicBezTo>
                  <a:cubicBezTo>
                    <a:pt x="209" y="1"/>
                    <a:pt x="209" y="2"/>
                    <a:pt x="209" y="2"/>
                  </a:cubicBezTo>
                  <a:cubicBezTo>
                    <a:pt x="208" y="2"/>
                    <a:pt x="208" y="3"/>
                    <a:pt x="207" y="3"/>
                  </a:cubicBezTo>
                  <a:cubicBezTo>
                    <a:pt x="207" y="3"/>
                    <a:pt x="207" y="4"/>
                    <a:pt x="207" y="4"/>
                  </a:cubicBezTo>
                  <a:cubicBezTo>
                    <a:pt x="206" y="5"/>
                    <a:pt x="206" y="5"/>
                    <a:pt x="206" y="6"/>
                  </a:cubicBezTo>
                  <a:cubicBezTo>
                    <a:pt x="206" y="6"/>
                    <a:pt x="206" y="6"/>
                    <a:pt x="205" y="6"/>
                  </a:cubicBezTo>
                  <a:cubicBezTo>
                    <a:pt x="139" y="187"/>
                    <a:pt x="139" y="187"/>
                    <a:pt x="139" y="187"/>
                  </a:cubicBezTo>
                  <a:cubicBezTo>
                    <a:pt x="8" y="187"/>
                    <a:pt x="8" y="187"/>
                    <a:pt x="8" y="187"/>
                  </a:cubicBezTo>
                  <a:cubicBezTo>
                    <a:pt x="3" y="187"/>
                    <a:pt x="0" y="191"/>
                    <a:pt x="0" y="196"/>
                  </a:cubicBezTo>
                  <a:cubicBezTo>
                    <a:pt x="0" y="200"/>
                    <a:pt x="3" y="204"/>
                    <a:pt x="8" y="204"/>
                  </a:cubicBezTo>
                  <a:cubicBezTo>
                    <a:pt x="145" y="204"/>
                    <a:pt x="145" y="204"/>
                    <a:pt x="145" y="204"/>
                  </a:cubicBezTo>
                  <a:cubicBezTo>
                    <a:pt x="145" y="204"/>
                    <a:pt x="146" y="204"/>
                    <a:pt x="147" y="203"/>
                  </a:cubicBezTo>
                  <a:cubicBezTo>
                    <a:pt x="148" y="203"/>
                    <a:pt x="148" y="203"/>
                    <a:pt x="148" y="203"/>
                  </a:cubicBezTo>
                  <a:cubicBezTo>
                    <a:pt x="149" y="203"/>
                    <a:pt x="149" y="202"/>
                    <a:pt x="150" y="202"/>
                  </a:cubicBezTo>
                  <a:cubicBezTo>
                    <a:pt x="150" y="202"/>
                    <a:pt x="150" y="201"/>
                    <a:pt x="151" y="201"/>
                  </a:cubicBezTo>
                  <a:cubicBezTo>
                    <a:pt x="151" y="201"/>
                    <a:pt x="151" y="200"/>
                    <a:pt x="152" y="199"/>
                  </a:cubicBezTo>
                  <a:cubicBezTo>
                    <a:pt x="152" y="199"/>
                    <a:pt x="152" y="199"/>
                    <a:pt x="152" y="199"/>
                  </a:cubicBezTo>
                  <a:cubicBezTo>
                    <a:pt x="152" y="199"/>
                    <a:pt x="152" y="199"/>
                    <a:pt x="152" y="198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67" y="17"/>
                    <a:pt x="267" y="17"/>
                    <a:pt x="267" y="17"/>
                  </a:cubicBezTo>
                  <a:cubicBezTo>
                    <a:pt x="271" y="17"/>
                    <a:pt x="275" y="13"/>
                    <a:pt x="275" y="9"/>
                  </a:cubicBezTo>
                  <a:cubicBezTo>
                    <a:pt x="275" y="4"/>
                    <a:pt x="271" y="0"/>
                    <a:pt x="26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9" name="Oval 7"/>
            <p:cNvSpPr>
              <a:spLocks noChangeArrowheads="1"/>
            </p:cNvSpPr>
            <p:nvPr/>
          </p:nvSpPr>
          <p:spPr bwMode="auto">
            <a:xfrm>
              <a:off x="1809259" y="4246976"/>
              <a:ext cx="90488" cy="920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2050559" y="4246976"/>
              <a:ext cx="90488" cy="92075"/>
            </a:xfrm>
            <a:custGeom>
              <a:avLst/>
              <a:gdLst>
                <a:gd name="T0" fmla="*/ 18 w 37"/>
                <a:gd name="T1" fmla="*/ 0 h 38"/>
                <a:gd name="T2" fmla="*/ 0 w 37"/>
                <a:gd name="T3" fmla="*/ 19 h 38"/>
                <a:gd name="T4" fmla="*/ 18 w 37"/>
                <a:gd name="T5" fmla="*/ 38 h 38"/>
                <a:gd name="T6" fmla="*/ 37 w 37"/>
                <a:gd name="T7" fmla="*/ 19 h 38"/>
                <a:gd name="T8" fmla="*/ 18 w 37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8">
                  <a:moveTo>
                    <a:pt x="18" y="0"/>
                  </a:moveTo>
                  <a:cubicBezTo>
                    <a:pt x="8" y="0"/>
                    <a:pt x="0" y="9"/>
                    <a:pt x="0" y="19"/>
                  </a:cubicBezTo>
                  <a:cubicBezTo>
                    <a:pt x="0" y="30"/>
                    <a:pt x="8" y="38"/>
                    <a:pt x="18" y="38"/>
                  </a:cubicBezTo>
                  <a:cubicBezTo>
                    <a:pt x="29" y="38"/>
                    <a:pt x="37" y="29"/>
                    <a:pt x="37" y="19"/>
                  </a:cubicBezTo>
                  <a:cubicBezTo>
                    <a:pt x="37" y="9"/>
                    <a:pt x="29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</p:grpSp>
      <p:sp>
        <p:nvSpPr>
          <p:cNvPr id="11" name="Freeform 18"/>
          <p:cNvSpPr/>
          <p:nvPr/>
        </p:nvSpPr>
        <p:spPr bwMode="auto">
          <a:xfrm>
            <a:off x="3380607" y="2270661"/>
            <a:ext cx="396875" cy="627063"/>
          </a:xfrm>
          <a:custGeom>
            <a:avLst/>
            <a:gdLst>
              <a:gd name="T0" fmla="*/ 94 w 162"/>
              <a:gd name="T1" fmla="*/ 257 h 257"/>
              <a:gd name="T2" fmla="*/ 68 w 162"/>
              <a:gd name="T3" fmla="*/ 257 h 257"/>
              <a:gd name="T4" fmla="*/ 68 w 162"/>
              <a:gd name="T5" fmla="*/ 227 h 257"/>
              <a:gd name="T6" fmla="*/ 24 w 162"/>
              <a:gd name="T7" fmla="*/ 211 h 257"/>
              <a:gd name="T8" fmla="*/ 0 w 162"/>
              <a:gd name="T9" fmla="*/ 173 h 257"/>
              <a:gd name="T10" fmla="*/ 43 w 162"/>
              <a:gd name="T11" fmla="*/ 163 h 257"/>
              <a:gd name="T12" fmla="*/ 84 w 162"/>
              <a:gd name="T13" fmla="*/ 191 h 257"/>
              <a:gd name="T14" fmla="*/ 106 w 162"/>
              <a:gd name="T15" fmla="*/ 186 h 257"/>
              <a:gd name="T16" fmla="*/ 115 w 162"/>
              <a:gd name="T17" fmla="*/ 170 h 257"/>
              <a:gd name="T18" fmla="*/ 106 w 162"/>
              <a:gd name="T19" fmla="*/ 155 h 257"/>
              <a:gd name="T20" fmla="*/ 81 w 162"/>
              <a:gd name="T21" fmla="*/ 148 h 257"/>
              <a:gd name="T22" fmla="*/ 45 w 162"/>
              <a:gd name="T23" fmla="*/ 137 h 257"/>
              <a:gd name="T24" fmla="*/ 20 w 162"/>
              <a:gd name="T25" fmla="*/ 119 h 257"/>
              <a:gd name="T26" fmla="*/ 11 w 162"/>
              <a:gd name="T27" fmla="*/ 87 h 257"/>
              <a:gd name="T28" fmla="*/ 27 w 162"/>
              <a:gd name="T29" fmla="*/ 45 h 257"/>
              <a:gd name="T30" fmla="*/ 68 w 162"/>
              <a:gd name="T31" fmla="*/ 25 h 257"/>
              <a:gd name="T32" fmla="*/ 68 w 162"/>
              <a:gd name="T33" fmla="*/ 0 h 257"/>
              <a:gd name="T34" fmla="*/ 94 w 162"/>
              <a:gd name="T35" fmla="*/ 0 h 257"/>
              <a:gd name="T36" fmla="*/ 94 w 162"/>
              <a:gd name="T37" fmla="*/ 25 h 257"/>
              <a:gd name="T38" fmla="*/ 114 w 162"/>
              <a:gd name="T39" fmla="*/ 28 h 257"/>
              <a:gd name="T40" fmla="*/ 133 w 162"/>
              <a:gd name="T41" fmla="*/ 38 h 257"/>
              <a:gd name="T42" fmla="*/ 157 w 162"/>
              <a:gd name="T43" fmla="*/ 71 h 257"/>
              <a:gd name="T44" fmla="*/ 117 w 162"/>
              <a:gd name="T45" fmla="*/ 84 h 257"/>
              <a:gd name="T46" fmla="*/ 84 w 162"/>
              <a:gd name="T47" fmla="*/ 60 h 257"/>
              <a:gd name="T48" fmla="*/ 56 w 162"/>
              <a:gd name="T49" fmla="*/ 79 h 257"/>
              <a:gd name="T50" fmla="*/ 63 w 162"/>
              <a:gd name="T51" fmla="*/ 92 h 257"/>
              <a:gd name="T52" fmla="*/ 85 w 162"/>
              <a:gd name="T53" fmla="*/ 99 h 257"/>
              <a:gd name="T54" fmla="*/ 135 w 162"/>
              <a:gd name="T55" fmla="*/ 114 h 257"/>
              <a:gd name="T56" fmla="*/ 162 w 162"/>
              <a:gd name="T57" fmla="*/ 162 h 257"/>
              <a:gd name="T58" fmla="*/ 153 w 162"/>
              <a:gd name="T59" fmla="*/ 195 h 257"/>
              <a:gd name="T60" fmla="*/ 128 w 162"/>
              <a:gd name="T61" fmla="*/ 218 h 257"/>
              <a:gd name="T62" fmla="*/ 111 w 162"/>
              <a:gd name="T63" fmla="*/ 224 h 257"/>
              <a:gd name="T64" fmla="*/ 94 w 162"/>
              <a:gd name="T65" fmla="*/ 227 h 257"/>
              <a:gd name="T66" fmla="*/ 94 w 162"/>
              <a:gd name="T67" fmla="*/ 257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62" h="257">
                <a:moveTo>
                  <a:pt x="94" y="257"/>
                </a:moveTo>
                <a:cubicBezTo>
                  <a:pt x="68" y="257"/>
                  <a:pt x="68" y="257"/>
                  <a:pt x="68" y="257"/>
                </a:cubicBezTo>
                <a:cubicBezTo>
                  <a:pt x="68" y="227"/>
                  <a:pt x="68" y="227"/>
                  <a:pt x="68" y="227"/>
                </a:cubicBezTo>
                <a:cubicBezTo>
                  <a:pt x="51" y="225"/>
                  <a:pt x="36" y="220"/>
                  <a:pt x="24" y="211"/>
                </a:cubicBezTo>
                <a:cubicBezTo>
                  <a:pt x="12" y="202"/>
                  <a:pt x="4" y="189"/>
                  <a:pt x="0" y="173"/>
                </a:cubicBezTo>
                <a:cubicBezTo>
                  <a:pt x="43" y="163"/>
                  <a:pt x="43" y="163"/>
                  <a:pt x="43" y="163"/>
                </a:cubicBezTo>
                <a:cubicBezTo>
                  <a:pt x="48" y="181"/>
                  <a:pt x="62" y="191"/>
                  <a:pt x="84" y="191"/>
                </a:cubicBezTo>
                <a:cubicBezTo>
                  <a:pt x="92" y="191"/>
                  <a:pt x="99" y="189"/>
                  <a:pt x="106" y="186"/>
                </a:cubicBezTo>
                <a:cubicBezTo>
                  <a:pt x="112" y="182"/>
                  <a:pt x="115" y="177"/>
                  <a:pt x="115" y="170"/>
                </a:cubicBezTo>
                <a:cubicBezTo>
                  <a:pt x="115" y="163"/>
                  <a:pt x="112" y="158"/>
                  <a:pt x="106" y="155"/>
                </a:cubicBezTo>
                <a:cubicBezTo>
                  <a:pt x="100" y="153"/>
                  <a:pt x="92" y="150"/>
                  <a:pt x="81" y="148"/>
                </a:cubicBezTo>
                <a:cubicBezTo>
                  <a:pt x="66" y="145"/>
                  <a:pt x="54" y="141"/>
                  <a:pt x="45" y="137"/>
                </a:cubicBezTo>
                <a:cubicBezTo>
                  <a:pt x="35" y="134"/>
                  <a:pt x="27" y="127"/>
                  <a:pt x="20" y="119"/>
                </a:cubicBezTo>
                <a:cubicBezTo>
                  <a:pt x="14" y="111"/>
                  <a:pt x="11" y="100"/>
                  <a:pt x="11" y="87"/>
                </a:cubicBezTo>
                <a:cubicBezTo>
                  <a:pt x="11" y="70"/>
                  <a:pt x="16" y="57"/>
                  <a:pt x="27" y="45"/>
                </a:cubicBezTo>
                <a:cubicBezTo>
                  <a:pt x="38" y="34"/>
                  <a:pt x="52" y="27"/>
                  <a:pt x="68" y="25"/>
                </a:cubicBezTo>
                <a:cubicBezTo>
                  <a:pt x="68" y="0"/>
                  <a:pt x="68" y="0"/>
                  <a:pt x="68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4" y="25"/>
                  <a:pt x="94" y="25"/>
                  <a:pt x="94" y="25"/>
                </a:cubicBezTo>
                <a:cubicBezTo>
                  <a:pt x="101" y="25"/>
                  <a:pt x="108" y="26"/>
                  <a:pt x="114" y="28"/>
                </a:cubicBezTo>
                <a:cubicBezTo>
                  <a:pt x="121" y="30"/>
                  <a:pt x="127" y="34"/>
                  <a:pt x="133" y="38"/>
                </a:cubicBezTo>
                <a:cubicBezTo>
                  <a:pt x="144" y="45"/>
                  <a:pt x="152" y="56"/>
                  <a:pt x="157" y="71"/>
                </a:cubicBezTo>
                <a:cubicBezTo>
                  <a:pt x="117" y="84"/>
                  <a:pt x="117" y="84"/>
                  <a:pt x="117" y="84"/>
                </a:cubicBezTo>
                <a:cubicBezTo>
                  <a:pt x="112" y="68"/>
                  <a:pt x="101" y="60"/>
                  <a:pt x="84" y="60"/>
                </a:cubicBezTo>
                <a:cubicBezTo>
                  <a:pt x="65" y="60"/>
                  <a:pt x="56" y="66"/>
                  <a:pt x="56" y="79"/>
                </a:cubicBezTo>
                <a:cubicBezTo>
                  <a:pt x="56" y="85"/>
                  <a:pt x="58" y="89"/>
                  <a:pt x="63" y="92"/>
                </a:cubicBezTo>
                <a:cubicBezTo>
                  <a:pt x="68" y="94"/>
                  <a:pt x="75" y="96"/>
                  <a:pt x="85" y="99"/>
                </a:cubicBezTo>
                <a:cubicBezTo>
                  <a:pt x="109" y="103"/>
                  <a:pt x="125" y="109"/>
                  <a:pt x="135" y="114"/>
                </a:cubicBezTo>
                <a:cubicBezTo>
                  <a:pt x="153" y="126"/>
                  <a:pt x="162" y="142"/>
                  <a:pt x="162" y="162"/>
                </a:cubicBezTo>
                <a:cubicBezTo>
                  <a:pt x="162" y="175"/>
                  <a:pt x="159" y="185"/>
                  <a:pt x="153" y="195"/>
                </a:cubicBezTo>
                <a:cubicBezTo>
                  <a:pt x="147" y="204"/>
                  <a:pt x="138" y="212"/>
                  <a:pt x="128" y="218"/>
                </a:cubicBezTo>
                <a:cubicBezTo>
                  <a:pt x="123" y="220"/>
                  <a:pt x="117" y="223"/>
                  <a:pt x="111" y="224"/>
                </a:cubicBezTo>
                <a:cubicBezTo>
                  <a:pt x="105" y="226"/>
                  <a:pt x="100" y="227"/>
                  <a:pt x="94" y="227"/>
                </a:cubicBezTo>
                <a:lnTo>
                  <a:pt x="94" y="25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 sz="1350">
              <a:latin typeface="Source Han Serif SC" panose="02020500000000000000" pitchFamily="18" charset="-122"/>
              <a:ea typeface="Source Han Serif SC" panose="02020500000000000000" pitchFamily="18" charset="-122"/>
              <a:cs typeface="+mn-ea"/>
              <a:sym typeface="Source Han Serif SC" panose="02020500000000000000" pitchFamily="18" charset="-122"/>
            </a:endParaRPr>
          </a:p>
        </p:txBody>
      </p:sp>
      <p:grpSp>
        <p:nvGrpSpPr>
          <p:cNvPr id="12" name="Group 122"/>
          <p:cNvGrpSpPr/>
          <p:nvPr/>
        </p:nvGrpSpPr>
        <p:grpSpPr>
          <a:xfrm>
            <a:off x="3860759" y="4052507"/>
            <a:ext cx="520701" cy="573087"/>
            <a:chOff x="2089150" y="1071563"/>
            <a:chExt cx="520701" cy="573087"/>
          </a:xfrm>
          <a:solidFill>
            <a:schemeClr val="accent4"/>
          </a:solidFill>
        </p:grpSpPr>
        <p:sp>
          <p:nvSpPr>
            <p:cNvPr id="13" name="Freeform 116"/>
            <p:cNvSpPr>
              <a:spLocks noEditPoints="1"/>
            </p:cNvSpPr>
            <p:nvPr/>
          </p:nvSpPr>
          <p:spPr bwMode="auto">
            <a:xfrm>
              <a:off x="2173288" y="1158875"/>
              <a:ext cx="352425" cy="485775"/>
            </a:xfrm>
            <a:custGeom>
              <a:avLst/>
              <a:gdLst>
                <a:gd name="T0" fmla="*/ 46 w 92"/>
                <a:gd name="T1" fmla="*/ 0 h 127"/>
                <a:gd name="T2" fmla="*/ 0 w 92"/>
                <a:gd name="T3" fmla="*/ 44 h 127"/>
                <a:gd name="T4" fmla="*/ 11 w 92"/>
                <a:gd name="T5" fmla="*/ 77 h 127"/>
                <a:gd name="T6" fmla="*/ 16 w 92"/>
                <a:gd name="T7" fmla="*/ 86 h 127"/>
                <a:gd name="T8" fmla="*/ 25 w 92"/>
                <a:gd name="T9" fmla="*/ 101 h 127"/>
                <a:gd name="T10" fmla="*/ 25 w 92"/>
                <a:gd name="T11" fmla="*/ 113 h 127"/>
                <a:gd name="T12" fmla="*/ 25 w 92"/>
                <a:gd name="T13" fmla="*/ 113 h 127"/>
                <a:gd name="T14" fmla="*/ 35 w 92"/>
                <a:gd name="T15" fmla="*/ 123 h 127"/>
                <a:gd name="T16" fmla="*/ 38 w 92"/>
                <a:gd name="T17" fmla="*/ 126 h 127"/>
                <a:gd name="T18" fmla="*/ 42 w 92"/>
                <a:gd name="T19" fmla="*/ 127 h 127"/>
                <a:gd name="T20" fmla="*/ 50 w 92"/>
                <a:gd name="T21" fmla="*/ 127 h 127"/>
                <a:gd name="T22" fmla="*/ 54 w 92"/>
                <a:gd name="T23" fmla="*/ 126 h 127"/>
                <a:gd name="T24" fmla="*/ 57 w 92"/>
                <a:gd name="T25" fmla="*/ 123 h 127"/>
                <a:gd name="T26" fmla="*/ 67 w 92"/>
                <a:gd name="T27" fmla="*/ 113 h 127"/>
                <a:gd name="T28" fmla="*/ 68 w 92"/>
                <a:gd name="T29" fmla="*/ 101 h 127"/>
                <a:gd name="T30" fmla="*/ 76 w 92"/>
                <a:gd name="T31" fmla="*/ 86 h 127"/>
                <a:gd name="T32" fmla="*/ 81 w 92"/>
                <a:gd name="T33" fmla="*/ 77 h 127"/>
                <a:gd name="T34" fmla="*/ 92 w 92"/>
                <a:gd name="T35" fmla="*/ 44 h 127"/>
                <a:gd name="T36" fmla="*/ 46 w 92"/>
                <a:gd name="T37" fmla="*/ 0 h 127"/>
                <a:gd name="T38" fmla="*/ 71 w 92"/>
                <a:gd name="T39" fmla="*/ 70 h 127"/>
                <a:gd name="T40" fmla="*/ 64 w 92"/>
                <a:gd name="T41" fmla="*/ 86 h 127"/>
                <a:gd name="T42" fmla="*/ 60 w 92"/>
                <a:gd name="T43" fmla="*/ 92 h 127"/>
                <a:gd name="T44" fmla="*/ 32 w 92"/>
                <a:gd name="T45" fmla="*/ 92 h 127"/>
                <a:gd name="T46" fmla="*/ 28 w 92"/>
                <a:gd name="T47" fmla="*/ 86 h 127"/>
                <a:gd name="T48" fmla="*/ 21 w 92"/>
                <a:gd name="T49" fmla="*/ 70 h 127"/>
                <a:gd name="T50" fmla="*/ 12 w 92"/>
                <a:gd name="T51" fmla="*/ 44 h 127"/>
                <a:gd name="T52" fmla="*/ 46 w 92"/>
                <a:gd name="T53" fmla="*/ 12 h 127"/>
                <a:gd name="T54" fmla="*/ 80 w 92"/>
                <a:gd name="T55" fmla="*/ 44 h 127"/>
                <a:gd name="T56" fmla="*/ 71 w 92"/>
                <a:gd name="T57" fmla="*/ 70 h 127"/>
                <a:gd name="T58" fmla="*/ 71 w 92"/>
                <a:gd name="T59" fmla="*/ 70 h 127"/>
                <a:gd name="T60" fmla="*/ 71 w 92"/>
                <a:gd name="T61" fmla="*/ 7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2" h="127">
                  <a:moveTo>
                    <a:pt x="46" y="0"/>
                  </a:moveTo>
                  <a:cubicBezTo>
                    <a:pt x="21" y="0"/>
                    <a:pt x="0" y="20"/>
                    <a:pt x="0" y="44"/>
                  </a:cubicBezTo>
                  <a:cubicBezTo>
                    <a:pt x="0" y="60"/>
                    <a:pt x="7" y="70"/>
                    <a:pt x="11" y="77"/>
                  </a:cubicBezTo>
                  <a:cubicBezTo>
                    <a:pt x="14" y="81"/>
                    <a:pt x="16" y="83"/>
                    <a:pt x="16" y="86"/>
                  </a:cubicBezTo>
                  <a:cubicBezTo>
                    <a:pt x="16" y="92"/>
                    <a:pt x="19" y="97"/>
                    <a:pt x="25" y="101"/>
                  </a:cubicBezTo>
                  <a:cubicBezTo>
                    <a:pt x="25" y="105"/>
                    <a:pt x="25" y="113"/>
                    <a:pt x="25" y="113"/>
                  </a:cubicBezTo>
                  <a:cubicBezTo>
                    <a:pt x="25" y="113"/>
                    <a:pt x="25" y="113"/>
                    <a:pt x="25" y="113"/>
                  </a:cubicBezTo>
                  <a:cubicBezTo>
                    <a:pt x="25" y="115"/>
                    <a:pt x="26" y="120"/>
                    <a:pt x="35" y="123"/>
                  </a:cubicBezTo>
                  <a:cubicBezTo>
                    <a:pt x="36" y="124"/>
                    <a:pt x="37" y="125"/>
                    <a:pt x="38" y="126"/>
                  </a:cubicBezTo>
                  <a:cubicBezTo>
                    <a:pt x="39" y="127"/>
                    <a:pt x="40" y="127"/>
                    <a:pt x="42" y="127"/>
                  </a:cubicBezTo>
                  <a:cubicBezTo>
                    <a:pt x="50" y="127"/>
                    <a:pt x="50" y="127"/>
                    <a:pt x="50" y="127"/>
                  </a:cubicBezTo>
                  <a:cubicBezTo>
                    <a:pt x="52" y="127"/>
                    <a:pt x="53" y="127"/>
                    <a:pt x="54" y="126"/>
                  </a:cubicBezTo>
                  <a:cubicBezTo>
                    <a:pt x="55" y="125"/>
                    <a:pt x="56" y="124"/>
                    <a:pt x="57" y="123"/>
                  </a:cubicBezTo>
                  <a:cubicBezTo>
                    <a:pt x="66" y="120"/>
                    <a:pt x="67" y="115"/>
                    <a:pt x="67" y="113"/>
                  </a:cubicBezTo>
                  <a:cubicBezTo>
                    <a:pt x="67" y="113"/>
                    <a:pt x="67" y="105"/>
                    <a:pt x="68" y="101"/>
                  </a:cubicBezTo>
                  <a:cubicBezTo>
                    <a:pt x="73" y="97"/>
                    <a:pt x="76" y="92"/>
                    <a:pt x="76" y="86"/>
                  </a:cubicBezTo>
                  <a:cubicBezTo>
                    <a:pt x="76" y="83"/>
                    <a:pt x="78" y="81"/>
                    <a:pt x="81" y="77"/>
                  </a:cubicBezTo>
                  <a:cubicBezTo>
                    <a:pt x="85" y="70"/>
                    <a:pt x="92" y="60"/>
                    <a:pt x="92" y="44"/>
                  </a:cubicBezTo>
                  <a:cubicBezTo>
                    <a:pt x="92" y="20"/>
                    <a:pt x="71" y="0"/>
                    <a:pt x="46" y="0"/>
                  </a:cubicBezTo>
                  <a:close/>
                  <a:moveTo>
                    <a:pt x="71" y="70"/>
                  </a:moveTo>
                  <a:cubicBezTo>
                    <a:pt x="68" y="75"/>
                    <a:pt x="64" y="80"/>
                    <a:pt x="64" y="86"/>
                  </a:cubicBezTo>
                  <a:cubicBezTo>
                    <a:pt x="64" y="89"/>
                    <a:pt x="62" y="91"/>
                    <a:pt x="60" y="92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0" y="91"/>
                    <a:pt x="28" y="89"/>
                    <a:pt x="28" y="86"/>
                  </a:cubicBezTo>
                  <a:cubicBezTo>
                    <a:pt x="28" y="80"/>
                    <a:pt x="24" y="75"/>
                    <a:pt x="21" y="70"/>
                  </a:cubicBezTo>
                  <a:cubicBezTo>
                    <a:pt x="17" y="64"/>
                    <a:pt x="12" y="57"/>
                    <a:pt x="12" y="44"/>
                  </a:cubicBezTo>
                  <a:cubicBezTo>
                    <a:pt x="12" y="26"/>
                    <a:pt x="27" y="12"/>
                    <a:pt x="46" y="12"/>
                  </a:cubicBezTo>
                  <a:cubicBezTo>
                    <a:pt x="65" y="12"/>
                    <a:pt x="80" y="26"/>
                    <a:pt x="80" y="44"/>
                  </a:cubicBezTo>
                  <a:cubicBezTo>
                    <a:pt x="80" y="57"/>
                    <a:pt x="75" y="64"/>
                    <a:pt x="71" y="70"/>
                  </a:cubicBezTo>
                  <a:close/>
                  <a:moveTo>
                    <a:pt x="71" y="70"/>
                  </a:moveTo>
                  <a:cubicBezTo>
                    <a:pt x="71" y="70"/>
                    <a:pt x="71" y="70"/>
                    <a:pt x="71" y="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14" name="Freeform 117"/>
            <p:cNvSpPr>
              <a:spLocks noEditPoints="1"/>
            </p:cNvSpPr>
            <p:nvPr/>
          </p:nvSpPr>
          <p:spPr bwMode="auto">
            <a:xfrm>
              <a:off x="2338388" y="1071563"/>
              <a:ext cx="22225" cy="52387"/>
            </a:xfrm>
            <a:custGeom>
              <a:avLst/>
              <a:gdLst>
                <a:gd name="T0" fmla="*/ 3 w 6"/>
                <a:gd name="T1" fmla="*/ 14 h 14"/>
                <a:gd name="T2" fmla="*/ 6 w 6"/>
                <a:gd name="T3" fmla="*/ 12 h 14"/>
                <a:gd name="T4" fmla="*/ 6 w 6"/>
                <a:gd name="T5" fmla="*/ 3 h 14"/>
                <a:gd name="T6" fmla="*/ 3 w 6"/>
                <a:gd name="T7" fmla="*/ 0 h 14"/>
                <a:gd name="T8" fmla="*/ 0 w 6"/>
                <a:gd name="T9" fmla="*/ 3 h 14"/>
                <a:gd name="T10" fmla="*/ 0 w 6"/>
                <a:gd name="T11" fmla="*/ 12 h 14"/>
                <a:gd name="T12" fmla="*/ 3 w 6"/>
                <a:gd name="T13" fmla="*/ 14 h 14"/>
                <a:gd name="T14" fmla="*/ 3 w 6"/>
                <a:gd name="T15" fmla="*/ 14 h 14"/>
                <a:gd name="T16" fmla="*/ 3 w 6"/>
                <a:gd name="T1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4">
                  <a:moveTo>
                    <a:pt x="3" y="14"/>
                  </a:moveTo>
                  <a:cubicBezTo>
                    <a:pt x="5" y="14"/>
                    <a:pt x="6" y="13"/>
                    <a:pt x="6" y="1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1"/>
                    <a:pt x="5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1" y="14"/>
                    <a:pt x="3" y="14"/>
                  </a:cubicBezTo>
                  <a:close/>
                  <a:moveTo>
                    <a:pt x="3" y="14"/>
                  </a:moveTo>
                  <a:cubicBezTo>
                    <a:pt x="3" y="14"/>
                    <a:pt x="3" y="14"/>
                    <a:pt x="3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15" name="Freeform 118"/>
            <p:cNvSpPr>
              <a:spLocks noEditPoints="1"/>
            </p:cNvSpPr>
            <p:nvPr/>
          </p:nvSpPr>
          <p:spPr bwMode="auto">
            <a:xfrm>
              <a:off x="2211388" y="1101725"/>
              <a:ext cx="42863" cy="53975"/>
            </a:xfrm>
            <a:custGeom>
              <a:avLst/>
              <a:gdLst>
                <a:gd name="T0" fmla="*/ 5 w 11"/>
                <a:gd name="T1" fmla="*/ 13 h 14"/>
                <a:gd name="T2" fmla="*/ 8 w 11"/>
                <a:gd name="T3" fmla="*/ 14 h 14"/>
                <a:gd name="T4" fmla="*/ 9 w 11"/>
                <a:gd name="T5" fmla="*/ 14 h 14"/>
                <a:gd name="T6" fmla="*/ 10 w 11"/>
                <a:gd name="T7" fmla="*/ 10 h 14"/>
                <a:gd name="T8" fmla="*/ 6 w 11"/>
                <a:gd name="T9" fmla="*/ 2 h 14"/>
                <a:gd name="T10" fmla="*/ 2 w 11"/>
                <a:gd name="T11" fmla="*/ 1 h 14"/>
                <a:gd name="T12" fmla="*/ 1 w 11"/>
                <a:gd name="T13" fmla="*/ 5 h 14"/>
                <a:gd name="T14" fmla="*/ 5 w 11"/>
                <a:gd name="T15" fmla="*/ 13 h 14"/>
                <a:gd name="T16" fmla="*/ 5 w 11"/>
                <a:gd name="T17" fmla="*/ 13 h 14"/>
                <a:gd name="T18" fmla="*/ 5 w 11"/>
                <a:gd name="T1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4">
                  <a:moveTo>
                    <a:pt x="5" y="13"/>
                  </a:moveTo>
                  <a:cubicBezTo>
                    <a:pt x="6" y="13"/>
                    <a:pt x="7" y="14"/>
                    <a:pt x="8" y="14"/>
                  </a:cubicBezTo>
                  <a:cubicBezTo>
                    <a:pt x="8" y="14"/>
                    <a:pt x="9" y="14"/>
                    <a:pt x="9" y="14"/>
                  </a:cubicBezTo>
                  <a:cubicBezTo>
                    <a:pt x="11" y="13"/>
                    <a:pt x="11" y="11"/>
                    <a:pt x="10" y="10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1"/>
                    <a:pt x="3" y="0"/>
                    <a:pt x="2" y="1"/>
                  </a:cubicBezTo>
                  <a:cubicBezTo>
                    <a:pt x="1" y="2"/>
                    <a:pt x="0" y="4"/>
                    <a:pt x="1" y="5"/>
                  </a:cubicBezTo>
                  <a:lnTo>
                    <a:pt x="5" y="13"/>
                  </a:lnTo>
                  <a:close/>
                  <a:moveTo>
                    <a:pt x="5" y="13"/>
                  </a:moveTo>
                  <a:cubicBezTo>
                    <a:pt x="5" y="13"/>
                    <a:pt x="5" y="13"/>
                    <a:pt x="5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16" name="Freeform 119"/>
            <p:cNvSpPr>
              <a:spLocks noEditPoints="1"/>
            </p:cNvSpPr>
            <p:nvPr/>
          </p:nvSpPr>
          <p:spPr bwMode="auto">
            <a:xfrm>
              <a:off x="2119313" y="1193800"/>
              <a:ext cx="53975" cy="41275"/>
            </a:xfrm>
            <a:custGeom>
              <a:avLst/>
              <a:gdLst>
                <a:gd name="T0" fmla="*/ 13 w 14"/>
                <a:gd name="T1" fmla="*/ 5 h 11"/>
                <a:gd name="T2" fmla="*/ 5 w 14"/>
                <a:gd name="T3" fmla="*/ 1 h 11"/>
                <a:gd name="T4" fmla="*/ 1 w 14"/>
                <a:gd name="T5" fmla="*/ 2 h 11"/>
                <a:gd name="T6" fmla="*/ 2 w 14"/>
                <a:gd name="T7" fmla="*/ 6 h 11"/>
                <a:gd name="T8" fmla="*/ 10 w 14"/>
                <a:gd name="T9" fmla="*/ 10 h 11"/>
                <a:gd name="T10" fmla="*/ 11 w 14"/>
                <a:gd name="T11" fmla="*/ 11 h 11"/>
                <a:gd name="T12" fmla="*/ 14 w 14"/>
                <a:gd name="T13" fmla="*/ 9 h 11"/>
                <a:gd name="T14" fmla="*/ 13 w 14"/>
                <a:gd name="T15" fmla="*/ 5 h 11"/>
                <a:gd name="T16" fmla="*/ 13 w 14"/>
                <a:gd name="T17" fmla="*/ 5 h 11"/>
                <a:gd name="T18" fmla="*/ 13 w 14"/>
                <a:gd name="T19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1">
                  <a:moveTo>
                    <a:pt x="13" y="5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2" y="1"/>
                    <a:pt x="1" y="2"/>
                  </a:cubicBezTo>
                  <a:cubicBezTo>
                    <a:pt x="0" y="3"/>
                    <a:pt x="1" y="5"/>
                    <a:pt x="2" y="6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1" y="11"/>
                    <a:pt x="11" y="11"/>
                  </a:cubicBezTo>
                  <a:cubicBezTo>
                    <a:pt x="12" y="11"/>
                    <a:pt x="13" y="10"/>
                    <a:pt x="14" y="9"/>
                  </a:cubicBezTo>
                  <a:cubicBezTo>
                    <a:pt x="14" y="8"/>
                    <a:pt x="14" y="6"/>
                    <a:pt x="13" y="5"/>
                  </a:cubicBezTo>
                  <a:close/>
                  <a:moveTo>
                    <a:pt x="13" y="5"/>
                  </a:moveTo>
                  <a:cubicBezTo>
                    <a:pt x="13" y="5"/>
                    <a:pt x="13" y="5"/>
                    <a:pt x="13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17" name="Freeform 120"/>
            <p:cNvSpPr>
              <a:spLocks noEditPoints="1"/>
            </p:cNvSpPr>
            <p:nvPr/>
          </p:nvSpPr>
          <p:spPr bwMode="auto">
            <a:xfrm>
              <a:off x="2089150" y="1319213"/>
              <a:ext cx="53975" cy="22225"/>
            </a:xfrm>
            <a:custGeom>
              <a:avLst/>
              <a:gdLst>
                <a:gd name="T0" fmla="*/ 14 w 14"/>
                <a:gd name="T1" fmla="*/ 3 h 6"/>
                <a:gd name="T2" fmla="*/ 12 w 14"/>
                <a:gd name="T3" fmla="*/ 0 h 6"/>
                <a:gd name="T4" fmla="*/ 3 w 14"/>
                <a:gd name="T5" fmla="*/ 0 h 6"/>
                <a:gd name="T6" fmla="*/ 0 w 14"/>
                <a:gd name="T7" fmla="*/ 3 h 6"/>
                <a:gd name="T8" fmla="*/ 3 w 14"/>
                <a:gd name="T9" fmla="*/ 6 h 6"/>
                <a:gd name="T10" fmla="*/ 12 w 14"/>
                <a:gd name="T11" fmla="*/ 6 h 6"/>
                <a:gd name="T12" fmla="*/ 14 w 14"/>
                <a:gd name="T13" fmla="*/ 3 h 6"/>
                <a:gd name="T14" fmla="*/ 14 w 14"/>
                <a:gd name="T15" fmla="*/ 3 h 6"/>
                <a:gd name="T16" fmla="*/ 14 w 14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14" y="3"/>
                  </a:moveTo>
                  <a:cubicBezTo>
                    <a:pt x="14" y="1"/>
                    <a:pt x="13" y="0"/>
                    <a:pt x="1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3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4" y="5"/>
                    <a:pt x="14" y="3"/>
                  </a:cubicBezTo>
                  <a:close/>
                  <a:moveTo>
                    <a:pt x="14" y="3"/>
                  </a:moveTo>
                  <a:cubicBezTo>
                    <a:pt x="14" y="3"/>
                    <a:pt x="14" y="3"/>
                    <a:pt x="14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18" name="Freeform 121"/>
            <p:cNvSpPr>
              <a:spLocks noEditPoints="1"/>
            </p:cNvSpPr>
            <p:nvPr/>
          </p:nvSpPr>
          <p:spPr bwMode="auto">
            <a:xfrm>
              <a:off x="2119313" y="1425575"/>
              <a:ext cx="53975" cy="39687"/>
            </a:xfrm>
            <a:custGeom>
              <a:avLst/>
              <a:gdLst>
                <a:gd name="T0" fmla="*/ 10 w 14"/>
                <a:gd name="T1" fmla="*/ 1 h 10"/>
                <a:gd name="T2" fmla="*/ 2 w 14"/>
                <a:gd name="T3" fmla="*/ 5 h 10"/>
                <a:gd name="T4" fmla="*/ 1 w 14"/>
                <a:gd name="T5" fmla="*/ 9 h 10"/>
                <a:gd name="T6" fmla="*/ 4 w 14"/>
                <a:gd name="T7" fmla="*/ 10 h 10"/>
                <a:gd name="T8" fmla="*/ 5 w 14"/>
                <a:gd name="T9" fmla="*/ 10 h 10"/>
                <a:gd name="T10" fmla="*/ 13 w 14"/>
                <a:gd name="T11" fmla="*/ 6 h 10"/>
                <a:gd name="T12" fmla="*/ 14 w 14"/>
                <a:gd name="T13" fmla="*/ 2 h 10"/>
                <a:gd name="T14" fmla="*/ 10 w 14"/>
                <a:gd name="T15" fmla="*/ 1 h 10"/>
                <a:gd name="T16" fmla="*/ 10 w 14"/>
                <a:gd name="T17" fmla="*/ 1 h 10"/>
                <a:gd name="T18" fmla="*/ 10 w 14"/>
                <a:gd name="T1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0">
                  <a:moveTo>
                    <a:pt x="10" y="1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6"/>
                    <a:pt x="0" y="8"/>
                    <a:pt x="1" y="9"/>
                  </a:cubicBezTo>
                  <a:cubicBezTo>
                    <a:pt x="2" y="10"/>
                    <a:pt x="3" y="10"/>
                    <a:pt x="4" y="10"/>
                  </a:cubicBezTo>
                  <a:cubicBezTo>
                    <a:pt x="4" y="10"/>
                    <a:pt x="5" y="10"/>
                    <a:pt x="5" y="10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5"/>
                    <a:pt x="14" y="3"/>
                    <a:pt x="14" y="2"/>
                  </a:cubicBezTo>
                  <a:cubicBezTo>
                    <a:pt x="13" y="0"/>
                    <a:pt x="11" y="0"/>
                    <a:pt x="10" y="1"/>
                  </a:cubicBezTo>
                  <a:close/>
                  <a:moveTo>
                    <a:pt x="10" y="1"/>
                  </a:moveTo>
                  <a:cubicBezTo>
                    <a:pt x="10" y="1"/>
                    <a:pt x="10" y="1"/>
                    <a:pt x="1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19" name="Freeform 122"/>
            <p:cNvSpPr>
              <a:spLocks noEditPoints="1"/>
            </p:cNvSpPr>
            <p:nvPr/>
          </p:nvSpPr>
          <p:spPr bwMode="auto">
            <a:xfrm>
              <a:off x="2525713" y="1425575"/>
              <a:ext cx="53975" cy="39687"/>
            </a:xfrm>
            <a:custGeom>
              <a:avLst/>
              <a:gdLst>
                <a:gd name="T0" fmla="*/ 12 w 14"/>
                <a:gd name="T1" fmla="*/ 5 h 10"/>
                <a:gd name="T2" fmla="*/ 4 w 14"/>
                <a:gd name="T3" fmla="*/ 1 h 10"/>
                <a:gd name="T4" fmla="*/ 0 w 14"/>
                <a:gd name="T5" fmla="*/ 2 h 10"/>
                <a:gd name="T6" fmla="*/ 1 w 14"/>
                <a:gd name="T7" fmla="*/ 6 h 10"/>
                <a:gd name="T8" fmla="*/ 9 w 14"/>
                <a:gd name="T9" fmla="*/ 10 h 10"/>
                <a:gd name="T10" fmla="*/ 10 w 14"/>
                <a:gd name="T11" fmla="*/ 10 h 10"/>
                <a:gd name="T12" fmla="*/ 13 w 14"/>
                <a:gd name="T13" fmla="*/ 9 h 10"/>
                <a:gd name="T14" fmla="*/ 12 w 14"/>
                <a:gd name="T15" fmla="*/ 5 h 10"/>
                <a:gd name="T16" fmla="*/ 12 w 14"/>
                <a:gd name="T17" fmla="*/ 5 h 10"/>
                <a:gd name="T18" fmla="*/ 12 w 14"/>
                <a:gd name="T1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0">
                  <a:moveTo>
                    <a:pt x="12" y="5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1" y="0"/>
                    <a:pt x="0" y="2"/>
                  </a:cubicBezTo>
                  <a:cubicBezTo>
                    <a:pt x="0" y="3"/>
                    <a:pt x="0" y="5"/>
                    <a:pt x="1" y="6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10" y="10"/>
                    <a:pt x="10" y="10"/>
                  </a:cubicBezTo>
                  <a:cubicBezTo>
                    <a:pt x="11" y="10"/>
                    <a:pt x="12" y="10"/>
                    <a:pt x="13" y="9"/>
                  </a:cubicBezTo>
                  <a:cubicBezTo>
                    <a:pt x="14" y="8"/>
                    <a:pt x="13" y="6"/>
                    <a:pt x="12" y="5"/>
                  </a:cubicBezTo>
                  <a:close/>
                  <a:moveTo>
                    <a:pt x="12" y="5"/>
                  </a:moveTo>
                  <a:cubicBezTo>
                    <a:pt x="12" y="5"/>
                    <a:pt x="12" y="5"/>
                    <a:pt x="12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20" name="Freeform 123"/>
            <p:cNvSpPr>
              <a:spLocks noEditPoints="1"/>
            </p:cNvSpPr>
            <p:nvPr/>
          </p:nvSpPr>
          <p:spPr bwMode="auto">
            <a:xfrm>
              <a:off x="2557463" y="1319213"/>
              <a:ext cx="52388" cy="22225"/>
            </a:xfrm>
            <a:custGeom>
              <a:avLst/>
              <a:gdLst>
                <a:gd name="T0" fmla="*/ 11 w 14"/>
                <a:gd name="T1" fmla="*/ 0 h 6"/>
                <a:gd name="T2" fmla="*/ 2 w 14"/>
                <a:gd name="T3" fmla="*/ 0 h 6"/>
                <a:gd name="T4" fmla="*/ 0 w 14"/>
                <a:gd name="T5" fmla="*/ 3 h 6"/>
                <a:gd name="T6" fmla="*/ 2 w 14"/>
                <a:gd name="T7" fmla="*/ 6 h 6"/>
                <a:gd name="T8" fmla="*/ 11 w 14"/>
                <a:gd name="T9" fmla="*/ 6 h 6"/>
                <a:gd name="T10" fmla="*/ 14 w 14"/>
                <a:gd name="T11" fmla="*/ 3 h 6"/>
                <a:gd name="T12" fmla="*/ 11 w 14"/>
                <a:gd name="T13" fmla="*/ 0 h 6"/>
                <a:gd name="T14" fmla="*/ 11 w 14"/>
                <a:gd name="T15" fmla="*/ 0 h 6"/>
                <a:gd name="T16" fmla="*/ 11 w 14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6">
                  <a:moveTo>
                    <a:pt x="1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3" y="6"/>
                    <a:pt x="14" y="5"/>
                    <a:pt x="14" y="3"/>
                  </a:cubicBezTo>
                  <a:cubicBezTo>
                    <a:pt x="14" y="1"/>
                    <a:pt x="13" y="0"/>
                    <a:pt x="11" y="0"/>
                  </a:cubicBezTo>
                  <a:close/>
                  <a:moveTo>
                    <a:pt x="11" y="0"/>
                  </a:move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21" name="Freeform 124"/>
            <p:cNvSpPr>
              <a:spLocks noEditPoints="1"/>
            </p:cNvSpPr>
            <p:nvPr/>
          </p:nvSpPr>
          <p:spPr bwMode="auto">
            <a:xfrm>
              <a:off x="2525713" y="1193800"/>
              <a:ext cx="53975" cy="41275"/>
            </a:xfrm>
            <a:custGeom>
              <a:avLst/>
              <a:gdLst>
                <a:gd name="T0" fmla="*/ 3 w 14"/>
                <a:gd name="T1" fmla="*/ 11 h 11"/>
                <a:gd name="T2" fmla="*/ 4 w 14"/>
                <a:gd name="T3" fmla="*/ 10 h 11"/>
                <a:gd name="T4" fmla="*/ 12 w 14"/>
                <a:gd name="T5" fmla="*/ 6 h 11"/>
                <a:gd name="T6" fmla="*/ 13 w 14"/>
                <a:gd name="T7" fmla="*/ 2 h 11"/>
                <a:gd name="T8" fmla="*/ 9 w 14"/>
                <a:gd name="T9" fmla="*/ 1 h 11"/>
                <a:gd name="T10" fmla="*/ 1 w 14"/>
                <a:gd name="T11" fmla="*/ 5 h 11"/>
                <a:gd name="T12" fmla="*/ 0 w 14"/>
                <a:gd name="T13" fmla="*/ 9 h 11"/>
                <a:gd name="T14" fmla="*/ 3 w 14"/>
                <a:gd name="T15" fmla="*/ 11 h 11"/>
                <a:gd name="T16" fmla="*/ 3 w 14"/>
                <a:gd name="T17" fmla="*/ 11 h 11"/>
                <a:gd name="T18" fmla="*/ 3 w 14"/>
                <a:gd name="T1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1">
                  <a:moveTo>
                    <a:pt x="3" y="11"/>
                  </a:moveTo>
                  <a:cubicBezTo>
                    <a:pt x="3" y="11"/>
                    <a:pt x="4" y="11"/>
                    <a:pt x="4" y="10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5"/>
                    <a:pt x="14" y="3"/>
                    <a:pt x="13" y="2"/>
                  </a:cubicBezTo>
                  <a:cubicBezTo>
                    <a:pt x="12" y="1"/>
                    <a:pt x="10" y="0"/>
                    <a:pt x="9" y="1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8"/>
                    <a:pt x="0" y="9"/>
                  </a:cubicBezTo>
                  <a:cubicBezTo>
                    <a:pt x="1" y="10"/>
                    <a:pt x="2" y="11"/>
                    <a:pt x="3" y="11"/>
                  </a:cubicBezTo>
                  <a:close/>
                  <a:moveTo>
                    <a:pt x="3" y="11"/>
                  </a:moveTo>
                  <a:cubicBezTo>
                    <a:pt x="3" y="11"/>
                    <a:pt x="3" y="11"/>
                    <a:pt x="3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22" name="Freeform 125"/>
            <p:cNvSpPr>
              <a:spLocks noEditPoints="1"/>
            </p:cNvSpPr>
            <p:nvPr/>
          </p:nvSpPr>
          <p:spPr bwMode="auto">
            <a:xfrm>
              <a:off x="2446338" y="1101725"/>
              <a:ext cx="41275" cy="53975"/>
            </a:xfrm>
            <a:custGeom>
              <a:avLst/>
              <a:gdLst>
                <a:gd name="T0" fmla="*/ 2 w 11"/>
                <a:gd name="T1" fmla="*/ 14 h 14"/>
                <a:gd name="T2" fmla="*/ 3 w 11"/>
                <a:gd name="T3" fmla="*/ 14 h 14"/>
                <a:gd name="T4" fmla="*/ 6 w 11"/>
                <a:gd name="T5" fmla="*/ 13 h 14"/>
                <a:gd name="T6" fmla="*/ 10 w 11"/>
                <a:gd name="T7" fmla="*/ 5 h 14"/>
                <a:gd name="T8" fmla="*/ 9 w 11"/>
                <a:gd name="T9" fmla="*/ 1 h 14"/>
                <a:gd name="T10" fmla="*/ 5 w 11"/>
                <a:gd name="T11" fmla="*/ 2 h 14"/>
                <a:gd name="T12" fmla="*/ 1 w 11"/>
                <a:gd name="T13" fmla="*/ 10 h 14"/>
                <a:gd name="T14" fmla="*/ 2 w 11"/>
                <a:gd name="T15" fmla="*/ 14 h 14"/>
                <a:gd name="T16" fmla="*/ 2 w 11"/>
                <a:gd name="T17" fmla="*/ 14 h 14"/>
                <a:gd name="T18" fmla="*/ 2 w 11"/>
                <a:gd name="T1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4">
                  <a:moveTo>
                    <a:pt x="2" y="14"/>
                  </a:moveTo>
                  <a:cubicBezTo>
                    <a:pt x="2" y="14"/>
                    <a:pt x="3" y="14"/>
                    <a:pt x="3" y="14"/>
                  </a:cubicBezTo>
                  <a:cubicBezTo>
                    <a:pt x="4" y="14"/>
                    <a:pt x="5" y="13"/>
                    <a:pt x="6" y="13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4"/>
                    <a:pt x="10" y="2"/>
                    <a:pt x="9" y="1"/>
                  </a:cubicBezTo>
                  <a:cubicBezTo>
                    <a:pt x="8" y="0"/>
                    <a:pt x="6" y="1"/>
                    <a:pt x="5" y="2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0" y="11"/>
                    <a:pt x="0" y="13"/>
                    <a:pt x="2" y="14"/>
                  </a:cubicBezTo>
                  <a:close/>
                  <a:moveTo>
                    <a:pt x="2" y="14"/>
                  </a:moveTo>
                  <a:cubicBezTo>
                    <a:pt x="2" y="14"/>
                    <a:pt x="2" y="14"/>
                    <a:pt x="2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23" name="Freeform 126"/>
            <p:cNvSpPr>
              <a:spLocks noEditPoints="1"/>
            </p:cNvSpPr>
            <p:nvPr/>
          </p:nvSpPr>
          <p:spPr bwMode="auto">
            <a:xfrm>
              <a:off x="2322513" y="1238250"/>
              <a:ext cx="53975" cy="173037"/>
            </a:xfrm>
            <a:custGeom>
              <a:avLst/>
              <a:gdLst>
                <a:gd name="T0" fmla="*/ 3 w 14"/>
                <a:gd name="T1" fmla="*/ 41 h 45"/>
                <a:gd name="T2" fmla="*/ 7 w 14"/>
                <a:gd name="T3" fmla="*/ 45 h 45"/>
                <a:gd name="T4" fmla="*/ 11 w 14"/>
                <a:gd name="T5" fmla="*/ 41 h 45"/>
                <a:gd name="T6" fmla="*/ 14 w 14"/>
                <a:gd name="T7" fmla="*/ 21 h 45"/>
                <a:gd name="T8" fmla="*/ 14 w 14"/>
                <a:gd name="T9" fmla="*/ 17 h 45"/>
                <a:gd name="T10" fmla="*/ 14 w 14"/>
                <a:gd name="T11" fmla="*/ 6 h 45"/>
                <a:gd name="T12" fmla="*/ 7 w 14"/>
                <a:gd name="T13" fmla="*/ 0 h 45"/>
                <a:gd name="T14" fmla="*/ 0 w 14"/>
                <a:gd name="T15" fmla="*/ 6 h 45"/>
                <a:gd name="T16" fmla="*/ 0 w 14"/>
                <a:gd name="T17" fmla="*/ 17 h 45"/>
                <a:gd name="T18" fmla="*/ 0 w 14"/>
                <a:gd name="T19" fmla="*/ 21 h 45"/>
                <a:gd name="T20" fmla="*/ 3 w 14"/>
                <a:gd name="T21" fmla="*/ 41 h 45"/>
                <a:gd name="T22" fmla="*/ 3 w 14"/>
                <a:gd name="T23" fmla="*/ 41 h 45"/>
                <a:gd name="T24" fmla="*/ 3 w 14"/>
                <a:gd name="T25" fmla="*/ 4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" h="45">
                  <a:moveTo>
                    <a:pt x="3" y="41"/>
                  </a:moveTo>
                  <a:cubicBezTo>
                    <a:pt x="3" y="44"/>
                    <a:pt x="5" y="45"/>
                    <a:pt x="7" y="45"/>
                  </a:cubicBezTo>
                  <a:cubicBezTo>
                    <a:pt x="9" y="45"/>
                    <a:pt x="11" y="44"/>
                    <a:pt x="11" y="4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19"/>
                    <a:pt x="14" y="18"/>
                    <a:pt x="14" y="17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2"/>
                    <a:pt x="11" y="0"/>
                    <a:pt x="7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21"/>
                  </a:cubicBezTo>
                  <a:lnTo>
                    <a:pt x="3" y="41"/>
                  </a:lnTo>
                  <a:close/>
                  <a:moveTo>
                    <a:pt x="3" y="41"/>
                  </a:moveTo>
                  <a:cubicBezTo>
                    <a:pt x="3" y="41"/>
                    <a:pt x="3" y="41"/>
                    <a:pt x="3" y="4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24" name="Freeform 127"/>
            <p:cNvSpPr>
              <a:spLocks noEditPoints="1"/>
            </p:cNvSpPr>
            <p:nvPr/>
          </p:nvSpPr>
          <p:spPr bwMode="auto">
            <a:xfrm>
              <a:off x="2322513" y="1430338"/>
              <a:ext cx="53975" cy="57150"/>
            </a:xfrm>
            <a:custGeom>
              <a:avLst/>
              <a:gdLst>
                <a:gd name="T0" fmla="*/ 7 w 14"/>
                <a:gd name="T1" fmla="*/ 0 h 15"/>
                <a:gd name="T2" fmla="*/ 0 w 14"/>
                <a:gd name="T3" fmla="*/ 8 h 15"/>
                <a:gd name="T4" fmla="*/ 7 w 14"/>
                <a:gd name="T5" fmla="*/ 15 h 15"/>
                <a:gd name="T6" fmla="*/ 14 w 14"/>
                <a:gd name="T7" fmla="*/ 8 h 15"/>
                <a:gd name="T8" fmla="*/ 7 w 14"/>
                <a:gd name="T9" fmla="*/ 0 h 15"/>
                <a:gd name="T10" fmla="*/ 7 w 14"/>
                <a:gd name="T11" fmla="*/ 0 h 15"/>
                <a:gd name="T12" fmla="*/ 7 w 14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5">
                  <a:moveTo>
                    <a:pt x="7" y="0"/>
                  </a:moveTo>
                  <a:cubicBezTo>
                    <a:pt x="3" y="0"/>
                    <a:pt x="0" y="4"/>
                    <a:pt x="0" y="8"/>
                  </a:cubicBezTo>
                  <a:cubicBezTo>
                    <a:pt x="0" y="12"/>
                    <a:pt x="3" y="15"/>
                    <a:pt x="7" y="15"/>
                  </a:cubicBezTo>
                  <a:cubicBezTo>
                    <a:pt x="11" y="15"/>
                    <a:pt x="14" y="12"/>
                    <a:pt x="14" y="8"/>
                  </a:cubicBezTo>
                  <a:cubicBezTo>
                    <a:pt x="14" y="4"/>
                    <a:pt x="11" y="0"/>
                    <a:pt x="7" y="0"/>
                  </a:cubicBezTo>
                  <a:close/>
                  <a:moveTo>
                    <a:pt x="7" y="0"/>
                  </a:move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</p:grpSp>
      <p:grpSp>
        <p:nvGrpSpPr>
          <p:cNvPr id="25" name="Group 135"/>
          <p:cNvGrpSpPr/>
          <p:nvPr/>
        </p:nvGrpSpPr>
        <p:grpSpPr>
          <a:xfrm>
            <a:off x="4803330" y="3081719"/>
            <a:ext cx="362877" cy="345643"/>
            <a:chOff x="9863138" y="1495425"/>
            <a:chExt cx="601663" cy="573088"/>
          </a:xfrm>
          <a:solidFill>
            <a:schemeClr val="accent3"/>
          </a:solidFill>
        </p:grpSpPr>
        <p:sp>
          <p:nvSpPr>
            <p:cNvPr id="26" name="Freeform 97"/>
            <p:cNvSpPr>
              <a:spLocks noEditPoints="1"/>
            </p:cNvSpPr>
            <p:nvPr/>
          </p:nvSpPr>
          <p:spPr bwMode="auto">
            <a:xfrm>
              <a:off x="9863138" y="1495425"/>
              <a:ext cx="601663" cy="573088"/>
            </a:xfrm>
            <a:custGeom>
              <a:avLst/>
              <a:gdLst>
                <a:gd name="T0" fmla="*/ 154 w 157"/>
                <a:gd name="T1" fmla="*/ 139 h 150"/>
                <a:gd name="T2" fmla="*/ 131 w 157"/>
                <a:gd name="T3" fmla="*/ 116 h 150"/>
                <a:gd name="T4" fmla="*/ 126 w 157"/>
                <a:gd name="T5" fmla="*/ 114 h 150"/>
                <a:gd name="T6" fmla="*/ 123 w 157"/>
                <a:gd name="T7" fmla="*/ 111 h 150"/>
                <a:gd name="T8" fmla="*/ 139 w 157"/>
                <a:gd name="T9" fmla="*/ 67 h 150"/>
                <a:gd name="T10" fmla="*/ 120 w 157"/>
                <a:gd name="T11" fmla="*/ 20 h 150"/>
                <a:gd name="T12" fmla="*/ 73 w 157"/>
                <a:gd name="T13" fmla="*/ 0 h 150"/>
                <a:gd name="T14" fmla="*/ 26 w 157"/>
                <a:gd name="T15" fmla="*/ 20 h 150"/>
                <a:gd name="T16" fmla="*/ 26 w 157"/>
                <a:gd name="T17" fmla="*/ 114 h 150"/>
                <a:gd name="T18" fmla="*/ 73 w 157"/>
                <a:gd name="T19" fmla="*/ 133 h 150"/>
                <a:gd name="T20" fmla="*/ 117 w 157"/>
                <a:gd name="T21" fmla="*/ 117 h 150"/>
                <a:gd name="T22" fmla="*/ 120 w 157"/>
                <a:gd name="T23" fmla="*/ 120 h 150"/>
                <a:gd name="T24" fmla="*/ 122 w 157"/>
                <a:gd name="T25" fmla="*/ 125 h 150"/>
                <a:gd name="T26" fmla="*/ 145 w 157"/>
                <a:gd name="T27" fmla="*/ 148 h 150"/>
                <a:gd name="T28" fmla="*/ 150 w 157"/>
                <a:gd name="T29" fmla="*/ 150 h 150"/>
                <a:gd name="T30" fmla="*/ 154 w 157"/>
                <a:gd name="T31" fmla="*/ 148 h 150"/>
                <a:gd name="T32" fmla="*/ 154 w 157"/>
                <a:gd name="T33" fmla="*/ 139 h 150"/>
                <a:gd name="T34" fmla="*/ 73 w 157"/>
                <a:gd name="T35" fmla="*/ 120 h 150"/>
                <a:gd name="T36" fmla="*/ 35 w 157"/>
                <a:gd name="T37" fmla="*/ 104 h 150"/>
                <a:gd name="T38" fmla="*/ 35 w 157"/>
                <a:gd name="T39" fmla="*/ 29 h 150"/>
                <a:gd name="T40" fmla="*/ 73 w 157"/>
                <a:gd name="T41" fmla="*/ 14 h 150"/>
                <a:gd name="T42" fmla="*/ 110 w 157"/>
                <a:gd name="T43" fmla="*/ 29 h 150"/>
                <a:gd name="T44" fmla="*/ 126 w 157"/>
                <a:gd name="T45" fmla="*/ 67 h 150"/>
                <a:gd name="T46" fmla="*/ 110 w 157"/>
                <a:gd name="T47" fmla="*/ 104 h 150"/>
                <a:gd name="T48" fmla="*/ 73 w 157"/>
                <a:gd name="T49" fmla="*/ 120 h 150"/>
                <a:gd name="T50" fmla="*/ 73 w 157"/>
                <a:gd name="T51" fmla="*/ 120 h 150"/>
                <a:gd name="T52" fmla="*/ 73 w 157"/>
                <a:gd name="T53" fmla="*/ 12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57" h="150">
                  <a:moveTo>
                    <a:pt x="154" y="139"/>
                  </a:moveTo>
                  <a:cubicBezTo>
                    <a:pt x="131" y="116"/>
                    <a:pt x="131" y="116"/>
                    <a:pt x="131" y="116"/>
                  </a:cubicBezTo>
                  <a:cubicBezTo>
                    <a:pt x="130" y="114"/>
                    <a:pt x="128" y="114"/>
                    <a:pt x="126" y="114"/>
                  </a:cubicBezTo>
                  <a:cubicBezTo>
                    <a:pt x="123" y="111"/>
                    <a:pt x="123" y="111"/>
                    <a:pt x="123" y="111"/>
                  </a:cubicBezTo>
                  <a:cubicBezTo>
                    <a:pt x="133" y="98"/>
                    <a:pt x="139" y="83"/>
                    <a:pt x="139" y="67"/>
                  </a:cubicBezTo>
                  <a:cubicBezTo>
                    <a:pt x="139" y="49"/>
                    <a:pt x="132" y="32"/>
                    <a:pt x="120" y="20"/>
                  </a:cubicBezTo>
                  <a:cubicBezTo>
                    <a:pt x="107" y="7"/>
                    <a:pt x="90" y="0"/>
                    <a:pt x="73" y="0"/>
                  </a:cubicBezTo>
                  <a:cubicBezTo>
                    <a:pt x="55" y="0"/>
                    <a:pt x="38" y="7"/>
                    <a:pt x="26" y="20"/>
                  </a:cubicBezTo>
                  <a:cubicBezTo>
                    <a:pt x="0" y="46"/>
                    <a:pt x="0" y="88"/>
                    <a:pt x="26" y="114"/>
                  </a:cubicBezTo>
                  <a:cubicBezTo>
                    <a:pt x="38" y="126"/>
                    <a:pt x="55" y="133"/>
                    <a:pt x="73" y="133"/>
                  </a:cubicBezTo>
                  <a:cubicBezTo>
                    <a:pt x="89" y="133"/>
                    <a:pt x="104" y="127"/>
                    <a:pt x="117" y="117"/>
                  </a:cubicBezTo>
                  <a:cubicBezTo>
                    <a:pt x="120" y="120"/>
                    <a:pt x="120" y="120"/>
                    <a:pt x="120" y="120"/>
                  </a:cubicBezTo>
                  <a:cubicBezTo>
                    <a:pt x="120" y="122"/>
                    <a:pt x="120" y="124"/>
                    <a:pt x="122" y="125"/>
                  </a:cubicBezTo>
                  <a:cubicBezTo>
                    <a:pt x="145" y="148"/>
                    <a:pt x="145" y="148"/>
                    <a:pt x="145" y="148"/>
                  </a:cubicBezTo>
                  <a:cubicBezTo>
                    <a:pt x="146" y="150"/>
                    <a:pt x="148" y="150"/>
                    <a:pt x="150" y="150"/>
                  </a:cubicBezTo>
                  <a:cubicBezTo>
                    <a:pt x="151" y="150"/>
                    <a:pt x="153" y="150"/>
                    <a:pt x="154" y="148"/>
                  </a:cubicBezTo>
                  <a:cubicBezTo>
                    <a:pt x="157" y="146"/>
                    <a:pt x="157" y="141"/>
                    <a:pt x="154" y="139"/>
                  </a:cubicBezTo>
                  <a:close/>
                  <a:moveTo>
                    <a:pt x="73" y="120"/>
                  </a:moveTo>
                  <a:cubicBezTo>
                    <a:pt x="58" y="120"/>
                    <a:pt x="45" y="114"/>
                    <a:pt x="35" y="104"/>
                  </a:cubicBezTo>
                  <a:cubicBezTo>
                    <a:pt x="15" y="83"/>
                    <a:pt x="15" y="50"/>
                    <a:pt x="35" y="29"/>
                  </a:cubicBezTo>
                  <a:cubicBezTo>
                    <a:pt x="45" y="19"/>
                    <a:pt x="58" y="14"/>
                    <a:pt x="73" y="14"/>
                  </a:cubicBezTo>
                  <a:cubicBezTo>
                    <a:pt x="87" y="14"/>
                    <a:pt x="100" y="19"/>
                    <a:pt x="110" y="29"/>
                  </a:cubicBezTo>
                  <a:cubicBezTo>
                    <a:pt x="120" y="39"/>
                    <a:pt x="126" y="52"/>
                    <a:pt x="126" y="67"/>
                  </a:cubicBezTo>
                  <a:cubicBezTo>
                    <a:pt x="126" y="81"/>
                    <a:pt x="120" y="94"/>
                    <a:pt x="110" y="104"/>
                  </a:cubicBezTo>
                  <a:cubicBezTo>
                    <a:pt x="100" y="114"/>
                    <a:pt x="87" y="120"/>
                    <a:pt x="73" y="120"/>
                  </a:cubicBezTo>
                  <a:close/>
                  <a:moveTo>
                    <a:pt x="73" y="120"/>
                  </a:moveTo>
                  <a:cubicBezTo>
                    <a:pt x="73" y="120"/>
                    <a:pt x="73" y="120"/>
                    <a:pt x="73" y="12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27" name="Freeform 98"/>
            <p:cNvSpPr>
              <a:spLocks noEditPoints="1"/>
            </p:cNvSpPr>
            <p:nvPr/>
          </p:nvSpPr>
          <p:spPr bwMode="auto">
            <a:xfrm>
              <a:off x="10115550" y="1735138"/>
              <a:ext cx="184150" cy="157163"/>
            </a:xfrm>
            <a:custGeom>
              <a:avLst/>
              <a:gdLst>
                <a:gd name="T0" fmla="*/ 46 w 48"/>
                <a:gd name="T1" fmla="*/ 18 h 41"/>
                <a:gd name="T2" fmla="*/ 26 w 48"/>
                <a:gd name="T3" fmla="*/ 1 h 41"/>
                <a:gd name="T4" fmla="*/ 22 w 48"/>
                <a:gd name="T5" fmla="*/ 1 h 41"/>
                <a:gd name="T6" fmla="*/ 20 w 48"/>
                <a:gd name="T7" fmla="*/ 4 h 41"/>
                <a:gd name="T8" fmla="*/ 20 w 48"/>
                <a:gd name="T9" fmla="*/ 11 h 41"/>
                <a:gd name="T10" fmla="*/ 3 w 48"/>
                <a:gd name="T11" fmla="*/ 11 h 41"/>
                <a:gd name="T12" fmla="*/ 0 w 48"/>
                <a:gd name="T13" fmla="*/ 14 h 41"/>
                <a:gd name="T14" fmla="*/ 0 w 48"/>
                <a:gd name="T15" fmla="*/ 27 h 41"/>
                <a:gd name="T16" fmla="*/ 3 w 48"/>
                <a:gd name="T17" fmla="*/ 31 h 41"/>
                <a:gd name="T18" fmla="*/ 20 w 48"/>
                <a:gd name="T19" fmla="*/ 31 h 41"/>
                <a:gd name="T20" fmla="*/ 20 w 48"/>
                <a:gd name="T21" fmla="*/ 38 h 41"/>
                <a:gd name="T22" fmla="*/ 22 w 48"/>
                <a:gd name="T23" fmla="*/ 41 h 41"/>
                <a:gd name="T24" fmla="*/ 24 w 48"/>
                <a:gd name="T25" fmla="*/ 41 h 41"/>
                <a:gd name="T26" fmla="*/ 26 w 48"/>
                <a:gd name="T27" fmla="*/ 40 h 41"/>
                <a:gd name="T28" fmla="*/ 46 w 48"/>
                <a:gd name="T29" fmla="*/ 23 h 41"/>
                <a:gd name="T30" fmla="*/ 48 w 48"/>
                <a:gd name="T31" fmla="*/ 21 h 41"/>
                <a:gd name="T32" fmla="*/ 46 w 48"/>
                <a:gd name="T33" fmla="*/ 18 h 41"/>
                <a:gd name="T34" fmla="*/ 46 w 48"/>
                <a:gd name="T35" fmla="*/ 18 h 41"/>
                <a:gd name="T36" fmla="*/ 46 w 48"/>
                <a:gd name="T37" fmla="*/ 1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8" h="41">
                  <a:moveTo>
                    <a:pt x="46" y="18"/>
                  </a:moveTo>
                  <a:cubicBezTo>
                    <a:pt x="26" y="1"/>
                    <a:pt x="26" y="1"/>
                    <a:pt x="26" y="1"/>
                  </a:cubicBezTo>
                  <a:cubicBezTo>
                    <a:pt x="25" y="0"/>
                    <a:pt x="23" y="0"/>
                    <a:pt x="22" y="1"/>
                  </a:cubicBezTo>
                  <a:cubicBezTo>
                    <a:pt x="21" y="1"/>
                    <a:pt x="20" y="2"/>
                    <a:pt x="20" y="4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" y="11"/>
                    <a:pt x="0" y="12"/>
                    <a:pt x="0" y="1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9"/>
                    <a:pt x="1" y="31"/>
                    <a:pt x="3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9"/>
                    <a:pt x="21" y="40"/>
                    <a:pt x="22" y="41"/>
                  </a:cubicBezTo>
                  <a:cubicBezTo>
                    <a:pt x="23" y="41"/>
                    <a:pt x="23" y="41"/>
                    <a:pt x="24" y="41"/>
                  </a:cubicBezTo>
                  <a:cubicBezTo>
                    <a:pt x="25" y="41"/>
                    <a:pt x="25" y="41"/>
                    <a:pt x="26" y="40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7" y="23"/>
                    <a:pt x="48" y="22"/>
                    <a:pt x="48" y="21"/>
                  </a:cubicBezTo>
                  <a:cubicBezTo>
                    <a:pt x="48" y="20"/>
                    <a:pt x="47" y="19"/>
                    <a:pt x="46" y="18"/>
                  </a:cubicBezTo>
                  <a:close/>
                  <a:moveTo>
                    <a:pt x="46" y="18"/>
                  </a:moveTo>
                  <a:cubicBezTo>
                    <a:pt x="46" y="18"/>
                    <a:pt x="46" y="18"/>
                    <a:pt x="46" y="1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28" name="Freeform 99"/>
            <p:cNvSpPr>
              <a:spLocks noEditPoints="1"/>
            </p:cNvSpPr>
            <p:nvPr/>
          </p:nvSpPr>
          <p:spPr bwMode="auto">
            <a:xfrm>
              <a:off x="9985375" y="1604963"/>
              <a:ext cx="180975" cy="157163"/>
            </a:xfrm>
            <a:custGeom>
              <a:avLst/>
              <a:gdLst>
                <a:gd name="T0" fmla="*/ 47 w 47"/>
                <a:gd name="T1" fmla="*/ 27 h 41"/>
                <a:gd name="T2" fmla="*/ 47 w 47"/>
                <a:gd name="T3" fmla="*/ 14 h 41"/>
                <a:gd name="T4" fmla="*/ 44 w 47"/>
                <a:gd name="T5" fmla="*/ 11 h 41"/>
                <a:gd name="T6" fmla="*/ 27 w 47"/>
                <a:gd name="T7" fmla="*/ 11 h 41"/>
                <a:gd name="T8" fmla="*/ 27 w 47"/>
                <a:gd name="T9" fmla="*/ 3 h 41"/>
                <a:gd name="T10" fmla="*/ 25 w 47"/>
                <a:gd name="T11" fmla="*/ 0 h 41"/>
                <a:gd name="T12" fmla="*/ 21 w 47"/>
                <a:gd name="T13" fmla="*/ 1 h 41"/>
                <a:gd name="T14" fmla="*/ 1 w 47"/>
                <a:gd name="T15" fmla="*/ 18 h 41"/>
                <a:gd name="T16" fmla="*/ 0 w 47"/>
                <a:gd name="T17" fmla="*/ 21 h 41"/>
                <a:gd name="T18" fmla="*/ 1 w 47"/>
                <a:gd name="T19" fmla="*/ 23 h 41"/>
                <a:gd name="T20" fmla="*/ 21 w 47"/>
                <a:gd name="T21" fmla="*/ 40 h 41"/>
                <a:gd name="T22" fmla="*/ 24 w 47"/>
                <a:gd name="T23" fmla="*/ 41 h 41"/>
                <a:gd name="T24" fmla="*/ 25 w 47"/>
                <a:gd name="T25" fmla="*/ 41 h 41"/>
                <a:gd name="T26" fmla="*/ 27 w 47"/>
                <a:gd name="T27" fmla="*/ 38 h 41"/>
                <a:gd name="T28" fmla="*/ 27 w 47"/>
                <a:gd name="T29" fmla="*/ 30 h 41"/>
                <a:gd name="T30" fmla="*/ 44 w 47"/>
                <a:gd name="T31" fmla="*/ 30 h 41"/>
                <a:gd name="T32" fmla="*/ 47 w 47"/>
                <a:gd name="T33" fmla="*/ 27 h 41"/>
                <a:gd name="T34" fmla="*/ 47 w 47"/>
                <a:gd name="T35" fmla="*/ 27 h 41"/>
                <a:gd name="T36" fmla="*/ 47 w 47"/>
                <a:gd name="T37" fmla="*/ 2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7" h="41">
                  <a:moveTo>
                    <a:pt x="47" y="27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2"/>
                    <a:pt x="46" y="11"/>
                    <a:pt x="44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2"/>
                    <a:pt x="26" y="1"/>
                    <a:pt x="25" y="0"/>
                  </a:cubicBezTo>
                  <a:cubicBezTo>
                    <a:pt x="24" y="0"/>
                    <a:pt x="22" y="0"/>
                    <a:pt x="21" y="1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9"/>
                    <a:pt x="0" y="20"/>
                    <a:pt x="0" y="21"/>
                  </a:cubicBezTo>
                  <a:cubicBezTo>
                    <a:pt x="0" y="22"/>
                    <a:pt x="0" y="23"/>
                    <a:pt x="1" y="23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2" y="41"/>
                    <a:pt x="23" y="41"/>
                    <a:pt x="24" y="41"/>
                  </a:cubicBezTo>
                  <a:cubicBezTo>
                    <a:pt x="24" y="41"/>
                    <a:pt x="25" y="41"/>
                    <a:pt x="25" y="41"/>
                  </a:cubicBezTo>
                  <a:cubicBezTo>
                    <a:pt x="26" y="40"/>
                    <a:pt x="27" y="39"/>
                    <a:pt x="27" y="38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6" y="30"/>
                    <a:pt x="47" y="29"/>
                    <a:pt x="47" y="27"/>
                  </a:cubicBezTo>
                  <a:close/>
                  <a:moveTo>
                    <a:pt x="47" y="27"/>
                  </a:moveTo>
                  <a:cubicBezTo>
                    <a:pt x="47" y="27"/>
                    <a:pt x="47" y="27"/>
                    <a:pt x="47" y="2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1350"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</p:grpSp>
      <p:sp>
        <p:nvSpPr>
          <p:cNvPr id="35" name="Rectangle 15"/>
          <p:cNvSpPr/>
          <p:nvPr/>
        </p:nvSpPr>
        <p:spPr>
          <a:xfrm>
            <a:off x="8455523" y="3011863"/>
            <a:ext cx="358262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spc="-31" dirty="0">
                <a:solidFill>
                  <a:schemeClr val="bg1">
                    <a:lumMod val="50000"/>
                  </a:schemeClr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rPr>
              <a:t>WHO CARES ABOUT CHURN ANALYSIS?</a:t>
            </a: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1C92EF47-8676-4CBE-8F34-9628046F7F99}"/>
              </a:ext>
            </a:extLst>
          </p:cNvPr>
          <p:cNvGrpSpPr/>
          <p:nvPr/>
        </p:nvGrpSpPr>
        <p:grpSpPr>
          <a:xfrm>
            <a:off x="0" y="306459"/>
            <a:ext cx="4100990" cy="621135"/>
            <a:chOff x="0" y="306459"/>
            <a:chExt cx="4100990" cy="621135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C3B4D3B9-2D96-4AB2-9E55-A3FDB4D5939A}"/>
                </a:ext>
              </a:extLst>
            </p:cNvPr>
            <p:cNvSpPr txBox="1"/>
            <p:nvPr/>
          </p:nvSpPr>
          <p:spPr>
            <a:xfrm>
              <a:off x="646590" y="487632"/>
              <a:ext cx="3454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INTRODUCTION</a:t>
              </a: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3A22767D-A60B-4F97-AD82-44B2114CAB10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FB59521-0344-4908-A764-EC7C46B07B5B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22D83DC7-6332-4A3B-8A95-81CBF7123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9943" y="3427362"/>
            <a:ext cx="3286263" cy="67473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E603243B-1AA4-43FD-AC56-A76B62E51D90}"/>
              </a:ext>
            </a:extLst>
          </p:cNvPr>
          <p:cNvSpPr/>
          <p:nvPr/>
        </p:nvSpPr>
        <p:spPr>
          <a:xfrm>
            <a:off x="6327287" y="5245904"/>
            <a:ext cx="3181064" cy="338554"/>
          </a:xfrm>
          <a:prstGeom prst="rect">
            <a:avLst/>
          </a:prstGeom>
          <a:noFill/>
          <a:ln>
            <a:solidFill>
              <a:srgbClr val="47EAFF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16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rPr>
              <a:t>Customer Retention Strategy</a:t>
            </a:r>
            <a:endParaRPr lang="en-CA" sz="16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1C17E24-EB78-434A-8C86-D93E86B17F83}"/>
              </a:ext>
            </a:extLst>
          </p:cNvPr>
          <p:cNvSpPr/>
          <p:nvPr/>
        </p:nvSpPr>
        <p:spPr>
          <a:xfrm rot="10800000" flipV="1">
            <a:off x="5927271" y="1479259"/>
            <a:ext cx="558858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28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rPr>
              <a:t>WHAT IS CHURN ANALYSIS ?</a:t>
            </a:r>
            <a:endParaRPr lang="en-CA" sz="28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9124B4-1891-424E-AF29-F76DA3F73F25}"/>
              </a:ext>
            </a:extLst>
          </p:cNvPr>
          <p:cNvSpPr/>
          <p:nvPr/>
        </p:nvSpPr>
        <p:spPr>
          <a:xfrm>
            <a:off x="4876423" y="4881015"/>
            <a:ext cx="5911931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CA" altLang="zh-CN" sz="16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rPr>
              <a:t>THE USE OF CHURN ANALYSIS</a:t>
            </a:r>
            <a:r>
              <a:rPr lang="zh-CN" altLang="en-US" sz="16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rPr>
              <a:t> </a:t>
            </a:r>
            <a:endParaRPr lang="en-CA" sz="16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5806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49D684C-A575-40D4-973B-1E005D0412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406" r="15568"/>
          <a:stretch/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3A79C13-5EDB-44A9-B4EC-020EC78B8CE0}"/>
              </a:ext>
            </a:extLst>
          </p:cNvPr>
          <p:cNvSpPr txBox="1"/>
          <p:nvPr/>
        </p:nvSpPr>
        <p:spPr>
          <a:xfrm>
            <a:off x="6637655" y="4779010"/>
            <a:ext cx="5095240" cy="9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80000"/>
              </a:lnSpc>
            </a:pPr>
            <a:r>
              <a:rPr lang="en-CA" altLang="zh-CN" sz="36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Data Wrangling</a:t>
            </a:r>
            <a:endParaRPr lang="zh-CN" altLang="en-US" sz="3600" b="1" dirty="0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CC88DE1-2A12-43B3-966F-A63BCF8970CF}"/>
              </a:ext>
            </a:extLst>
          </p:cNvPr>
          <p:cNvCxnSpPr>
            <a:cxnSpLocks/>
          </p:cNvCxnSpPr>
          <p:nvPr/>
        </p:nvCxnSpPr>
        <p:spPr>
          <a:xfrm>
            <a:off x="6254115" y="2667000"/>
            <a:ext cx="0" cy="2824480"/>
          </a:xfrm>
          <a:prstGeom prst="line">
            <a:avLst/>
          </a:prstGeom>
          <a:ln w="19050">
            <a:solidFill>
              <a:srgbClr val="47EA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>
            <a:extLst>
              <a:ext uri="{FF2B5EF4-FFF2-40B4-BE49-F238E27FC236}">
                <a16:creationId xmlns:a16="http://schemas.microsoft.com/office/drawing/2014/main" id="{A32733FF-566B-4385-B7D2-BA7F442B15B3}"/>
              </a:ext>
            </a:extLst>
          </p:cNvPr>
          <p:cNvSpPr/>
          <p:nvPr/>
        </p:nvSpPr>
        <p:spPr>
          <a:xfrm>
            <a:off x="6937828" y="3022963"/>
            <a:ext cx="464457" cy="464457"/>
          </a:xfrm>
          <a:prstGeom prst="ellipse">
            <a:avLst/>
          </a:prstGeom>
          <a:solidFill>
            <a:srgbClr val="001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5C35F18-88D5-4428-BC80-7CDEE1F4E9EB}"/>
              </a:ext>
            </a:extLst>
          </p:cNvPr>
          <p:cNvSpPr txBox="1"/>
          <p:nvPr/>
        </p:nvSpPr>
        <p:spPr>
          <a:xfrm>
            <a:off x="6591390" y="2409190"/>
            <a:ext cx="215773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801191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3"/>
          <p:cNvGrpSpPr/>
          <p:nvPr/>
        </p:nvGrpSpPr>
        <p:grpSpPr>
          <a:xfrm>
            <a:off x="-177712" y="1130771"/>
            <a:ext cx="5243763" cy="5168034"/>
            <a:chOff x="87549" y="1006835"/>
            <a:chExt cx="3934036" cy="3877435"/>
          </a:xfrm>
          <a:solidFill>
            <a:schemeClr val="accent2"/>
          </a:solidFill>
        </p:grpSpPr>
        <p:sp>
          <p:nvSpPr>
            <p:cNvPr id="25" name="Freeform 25"/>
            <p:cNvSpPr/>
            <p:nvPr/>
          </p:nvSpPr>
          <p:spPr bwMode="auto">
            <a:xfrm>
              <a:off x="87549" y="3878827"/>
              <a:ext cx="2925312" cy="1005443"/>
            </a:xfrm>
            <a:custGeom>
              <a:avLst/>
              <a:gdLst>
                <a:gd name="T0" fmla="*/ 958 w 1249"/>
                <a:gd name="T1" fmla="*/ 397 h 397"/>
                <a:gd name="T2" fmla="*/ 489 w 1249"/>
                <a:gd name="T3" fmla="*/ 184 h 397"/>
                <a:gd name="T4" fmla="*/ 191 w 1249"/>
                <a:gd name="T5" fmla="*/ 51 h 397"/>
                <a:gd name="T6" fmla="*/ 35 w 1249"/>
                <a:gd name="T7" fmla="*/ 176 h 397"/>
                <a:gd name="T8" fmla="*/ 0 w 1249"/>
                <a:gd name="T9" fmla="*/ 157 h 397"/>
                <a:gd name="T10" fmla="*/ 184 w 1249"/>
                <a:gd name="T11" fmla="*/ 12 h 397"/>
                <a:gd name="T12" fmla="*/ 517 w 1249"/>
                <a:gd name="T13" fmla="*/ 155 h 397"/>
                <a:gd name="T14" fmla="*/ 825 w 1249"/>
                <a:gd name="T15" fmla="*/ 337 h 397"/>
                <a:gd name="T16" fmla="*/ 1092 w 1249"/>
                <a:gd name="T17" fmla="*/ 330 h 397"/>
                <a:gd name="T18" fmla="*/ 1198 w 1249"/>
                <a:gd name="T19" fmla="*/ 207 h 397"/>
                <a:gd name="T20" fmla="*/ 1201 w 1249"/>
                <a:gd name="T21" fmla="*/ 134 h 397"/>
                <a:gd name="T22" fmla="*/ 1240 w 1249"/>
                <a:gd name="T23" fmla="*/ 125 h 397"/>
                <a:gd name="T24" fmla="*/ 1237 w 1249"/>
                <a:gd name="T25" fmla="*/ 216 h 397"/>
                <a:gd name="T26" fmla="*/ 1109 w 1249"/>
                <a:gd name="T27" fmla="*/ 366 h 397"/>
                <a:gd name="T28" fmla="*/ 958 w 1249"/>
                <a:gd name="T29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9" h="397">
                  <a:moveTo>
                    <a:pt x="958" y="397"/>
                  </a:moveTo>
                  <a:cubicBezTo>
                    <a:pt x="809" y="397"/>
                    <a:pt x="634" y="321"/>
                    <a:pt x="489" y="184"/>
                  </a:cubicBezTo>
                  <a:cubicBezTo>
                    <a:pt x="382" y="82"/>
                    <a:pt x="278" y="36"/>
                    <a:pt x="191" y="51"/>
                  </a:cubicBezTo>
                  <a:cubicBezTo>
                    <a:pt x="127" y="62"/>
                    <a:pt x="71" y="106"/>
                    <a:pt x="35" y="176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2" y="76"/>
                    <a:pt x="107" y="25"/>
                    <a:pt x="184" y="12"/>
                  </a:cubicBezTo>
                  <a:cubicBezTo>
                    <a:pt x="254" y="0"/>
                    <a:pt x="369" y="15"/>
                    <a:pt x="517" y="155"/>
                  </a:cubicBezTo>
                  <a:cubicBezTo>
                    <a:pt x="610" y="243"/>
                    <a:pt x="717" y="307"/>
                    <a:pt x="825" y="337"/>
                  </a:cubicBezTo>
                  <a:cubicBezTo>
                    <a:pt x="926" y="366"/>
                    <a:pt x="1021" y="363"/>
                    <a:pt x="1092" y="330"/>
                  </a:cubicBezTo>
                  <a:cubicBezTo>
                    <a:pt x="1149" y="303"/>
                    <a:pt x="1185" y="261"/>
                    <a:pt x="1198" y="207"/>
                  </a:cubicBezTo>
                  <a:cubicBezTo>
                    <a:pt x="1207" y="167"/>
                    <a:pt x="1201" y="134"/>
                    <a:pt x="1201" y="134"/>
                  </a:cubicBezTo>
                  <a:cubicBezTo>
                    <a:pt x="1240" y="125"/>
                    <a:pt x="1240" y="125"/>
                    <a:pt x="1240" y="125"/>
                  </a:cubicBezTo>
                  <a:cubicBezTo>
                    <a:pt x="1240" y="127"/>
                    <a:pt x="1249" y="167"/>
                    <a:pt x="1237" y="216"/>
                  </a:cubicBezTo>
                  <a:cubicBezTo>
                    <a:pt x="1226" y="262"/>
                    <a:pt x="1194" y="325"/>
                    <a:pt x="1109" y="366"/>
                  </a:cubicBezTo>
                  <a:cubicBezTo>
                    <a:pt x="1064" y="387"/>
                    <a:pt x="1013" y="397"/>
                    <a:pt x="958" y="39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2095988" y="1346356"/>
              <a:ext cx="1673005" cy="1507345"/>
            </a:xfrm>
            <a:custGeom>
              <a:avLst/>
              <a:gdLst>
                <a:gd name="T0" fmla="*/ 330 w 660"/>
                <a:gd name="T1" fmla="*/ 32 h 595"/>
                <a:gd name="T2" fmla="*/ 587 w 660"/>
                <a:gd name="T3" fmla="*/ 231 h 595"/>
                <a:gd name="T4" fmla="*/ 397 w 660"/>
                <a:gd name="T5" fmla="*/ 554 h 595"/>
                <a:gd name="T6" fmla="*/ 330 w 660"/>
                <a:gd name="T7" fmla="*/ 562 h 595"/>
                <a:gd name="T8" fmla="*/ 73 w 660"/>
                <a:gd name="T9" fmla="*/ 364 h 595"/>
                <a:gd name="T10" fmla="*/ 101 w 660"/>
                <a:gd name="T11" fmla="*/ 163 h 595"/>
                <a:gd name="T12" fmla="*/ 263 w 660"/>
                <a:gd name="T13" fmla="*/ 41 h 595"/>
                <a:gd name="T14" fmla="*/ 330 w 660"/>
                <a:gd name="T15" fmla="*/ 32 h 595"/>
                <a:gd name="T16" fmla="*/ 330 w 660"/>
                <a:gd name="T17" fmla="*/ 0 h 595"/>
                <a:gd name="T18" fmla="*/ 255 w 660"/>
                <a:gd name="T19" fmla="*/ 10 h 595"/>
                <a:gd name="T20" fmla="*/ 42 w 660"/>
                <a:gd name="T21" fmla="*/ 372 h 595"/>
                <a:gd name="T22" fmla="*/ 330 w 660"/>
                <a:gd name="T23" fmla="*/ 595 h 595"/>
                <a:gd name="T24" fmla="*/ 405 w 660"/>
                <a:gd name="T25" fmla="*/ 585 h 595"/>
                <a:gd name="T26" fmla="*/ 619 w 660"/>
                <a:gd name="T27" fmla="*/ 223 h 595"/>
                <a:gd name="T28" fmla="*/ 330 w 660"/>
                <a:gd name="T29" fmla="*/ 0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60" h="595">
                  <a:moveTo>
                    <a:pt x="330" y="32"/>
                  </a:moveTo>
                  <a:cubicBezTo>
                    <a:pt x="451" y="32"/>
                    <a:pt x="557" y="114"/>
                    <a:pt x="587" y="231"/>
                  </a:cubicBezTo>
                  <a:cubicBezTo>
                    <a:pt x="624" y="372"/>
                    <a:pt x="538" y="517"/>
                    <a:pt x="397" y="554"/>
                  </a:cubicBezTo>
                  <a:cubicBezTo>
                    <a:pt x="375" y="559"/>
                    <a:pt x="352" y="562"/>
                    <a:pt x="330" y="562"/>
                  </a:cubicBezTo>
                  <a:cubicBezTo>
                    <a:pt x="209" y="562"/>
                    <a:pt x="104" y="481"/>
                    <a:pt x="73" y="364"/>
                  </a:cubicBezTo>
                  <a:cubicBezTo>
                    <a:pt x="55" y="295"/>
                    <a:pt x="65" y="224"/>
                    <a:pt x="101" y="163"/>
                  </a:cubicBezTo>
                  <a:cubicBezTo>
                    <a:pt x="137" y="102"/>
                    <a:pt x="195" y="59"/>
                    <a:pt x="263" y="41"/>
                  </a:cubicBezTo>
                  <a:cubicBezTo>
                    <a:pt x="285" y="35"/>
                    <a:pt x="308" y="32"/>
                    <a:pt x="330" y="32"/>
                  </a:cubicBezTo>
                  <a:moveTo>
                    <a:pt x="330" y="0"/>
                  </a:moveTo>
                  <a:cubicBezTo>
                    <a:pt x="306" y="0"/>
                    <a:pt x="280" y="3"/>
                    <a:pt x="255" y="10"/>
                  </a:cubicBezTo>
                  <a:cubicBezTo>
                    <a:pt x="96" y="51"/>
                    <a:pt x="0" y="213"/>
                    <a:pt x="42" y="372"/>
                  </a:cubicBezTo>
                  <a:cubicBezTo>
                    <a:pt x="77" y="506"/>
                    <a:pt x="197" y="595"/>
                    <a:pt x="330" y="595"/>
                  </a:cubicBezTo>
                  <a:cubicBezTo>
                    <a:pt x="355" y="595"/>
                    <a:pt x="380" y="592"/>
                    <a:pt x="405" y="585"/>
                  </a:cubicBezTo>
                  <a:cubicBezTo>
                    <a:pt x="564" y="544"/>
                    <a:pt x="660" y="382"/>
                    <a:pt x="619" y="223"/>
                  </a:cubicBezTo>
                  <a:cubicBezTo>
                    <a:pt x="584" y="89"/>
                    <a:pt x="463" y="0"/>
                    <a:pt x="33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86672" tIns="43336" rIns="86672" bIns="43336" numCol="1" anchor="t" anchorCtr="0" compatLnSpc="1"/>
            <a:lstStyle/>
            <a:p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1846678" y="1006835"/>
              <a:ext cx="2174907" cy="2184747"/>
            </a:xfrm>
            <a:custGeom>
              <a:avLst/>
              <a:gdLst>
                <a:gd name="T0" fmla="*/ 377 w 858"/>
                <a:gd name="T1" fmla="*/ 85 h 862"/>
                <a:gd name="T2" fmla="*/ 336 w 858"/>
                <a:gd name="T3" fmla="*/ 9 h 862"/>
                <a:gd name="T4" fmla="*/ 264 w 858"/>
                <a:gd name="T5" fmla="*/ 123 h 862"/>
                <a:gd name="T6" fmla="*/ 215 w 858"/>
                <a:gd name="T7" fmla="*/ 152 h 862"/>
                <a:gd name="T8" fmla="*/ 84 w 858"/>
                <a:gd name="T9" fmla="*/ 169 h 862"/>
                <a:gd name="T10" fmla="*/ 108 w 858"/>
                <a:gd name="T11" fmla="*/ 289 h 862"/>
                <a:gd name="T12" fmla="*/ 22 w 858"/>
                <a:gd name="T13" fmla="*/ 282 h 862"/>
                <a:gd name="T14" fmla="*/ 79 w 858"/>
                <a:gd name="T15" fmla="*/ 405 h 862"/>
                <a:gd name="T16" fmla="*/ 78 w 858"/>
                <a:gd name="T17" fmla="*/ 462 h 862"/>
                <a:gd name="T18" fmla="*/ 24 w 858"/>
                <a:gd name="T19" fmla="*/ 580 h 862"/>
                <a:gd name="T20" fmla="*/ 147 w 858"/>
                <a:gd name="T21" fmla="*/ 639 h 862"/>
                <a:gd name="T22" fmla="*/ 98 w 858"/>
                <a:gd name="T23" fmla="*/ 710 h 862"/>
                <a:gd name="T24" fmla="*/ 232 w 858"/>
                <a:gd name="T25" fmla="*/ 721 h 862"/>
                <a:gd name="T26" fmla="*/ 308 w 858"/>
                <a:gd name="T27" fmla="*/ 762 h 862"/>
                <a:gd name="T28" fmla="*/ 393 w 858"/>
                <a:gd name="T29" fmla="*/ 862 h 862"/>
                <a:gd name="T30" fmla="*/ 425 w 858"/>
                <a:gd name="T31" fmla="*/ 781 h 862"/>
                <a:gd name="T32" fmla="*/ 482 w 858"/>
                <a:gd name="T33" fmla="*/ 779 h 862"/>
                <a:gd name="T34" fmla="*/ 605 w 858"/>
                <a:gd name="T35" fmla="*/ 827 h 862"/>
                <a:gd name="T36" fmla="*/ 594 w 858"/>
                <a:gd name="T37" fmla="*/ 739 h 862"/>
                <a:gd name="T38" fmla="*/ 643 w 858"/>
                <a:gd name="T39" fmla="*/ 711 h 862"/>
                <a:gd name="T40" fmla="*/ 774 w 858"/>
                <a:gd name="T41" fmla="*/ 693 h 862"/>
                <a:gd name="T42" fmla="*/ 722 w 858"/>
                <a:gd name="T43" fmla="*/ 622 h 862"/>
                <a:gd name="T44" fmla="*/ 751 w 858"/>
                <a:gd name="T45" fmla="*/ 574 h 862"/>
                <a:gd name="T46" fmla="*/ 858 w 858"/>
                <a:gd name="T47" fmla="*/ 496 h 862"/>
                <a:gd name="T48" fmla="*/ 776 w 858"/>
                <a:gd name="T49" fmla="*/ 452 h 862"/>
                <a:gd name="T50" fmla="*/ 777 w 858"/>
                <a:gd name="T51" fmla="*/ 390 h 862"/>
                <a:gd name="T52" fmla="*/ 826 w 858"/>
                <a:gd name="T53" fmla="*/ 285 h 862"/>
                <a:gd name="T54" fmla="*/ 745 w 858"/>
                <a:gd name="T55" fmla="*/ 288 h 862"/>
                <a:gd name="T56" fmla="*/ 712 w 858"/>
                <a:gd name="T57" fmla="*/ 223 h 862"/>
                <a:gd name="T58" fmla="*/ 697 w 858"/>
                <a:gd name="T59" fmla="*/ 92 h 862"/>
                <a:gd name="T60" fmla="*/ 625 w 858"/>
                <a:gd name="T61" fmla="*/ 142 h 862"/>
                <a:gd name="T62" fmla="*/ 551 w 858"/>
                <a:gd name="T63" fmla="*/ 101 h 862"/>
                <a:gd name="T64" fmla="*/ 465 w 858"/>
                <a:gd name="T65" fmla="*/ 0 h 862"/>
                <a:gd name="T66" fmla="*/ 735 w 858"/>
                <a:gd name="T67" fmla="*/ 352 h 862"/>
                <a:gd name="T68" fmla="*/ 122 w 858"/>
                <a:gd name="T69" fmla="*/ 511 h 862"/>
                <a:gd name="T70" fmla="*/ 735 w 858"/>
                <a:gd name="T71" fmla="*/ 35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58" h="862">
                  <a:moveTo>
                    <a:pt x="433" y="82"/>
                  </a:moveTo>
                  <a:cubicBezTo>
                    <a:pt x="415" y="82"/>
                    <a:pt x="396" y="83"/>
                    <a:pt x="377" y="85"/>
                  </a:cubicBezTo>
                  <a:cubicBezTo>
                    <a:pt x="376" y="83"/>
                    <a:pt x="376" y="83"/>
                    <a:pt x="376" y="83"/>
                  </a:cubicBezTo>
                  <a:cubicBezTo>
                    <a:pt x="336" y="9"/>
                    <a:pt x="336" y="9"/>
                    <a:pt x="336" y="9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64" y="123"/>
                    <a:pt x="264" y="123"/>
                    <a:pt x="264" y="123"/>
                  </a:cubicBezTo>
                  <a:cubicBezTo>
                    <a:pt x="247" y="131"/>
                    <a:pt x="231" y="141"/>
                    <a:pt x="216" y="153"/>
                  </a:cubicBezTo>
                  <a:cubicBezTo>
                    <a:pt x="215" y="152"/>
                    <a:pt x="215" y="152"/>
                    <a:pt x="215" y="152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84" y="169"/>
                    <a:pt x="84" y="169"/>
                    <a:pt x="84" y="169"/>
                  </a:cubicBezTo>
                  <a:cubicBezTo>
                    <a:pt x="135" y="240"/>
                    <a:pt x="135" y="240"/>
                    <a:pt x="135" y="240"/>
                  </a:cubicBezTo>
                  <a:cubicBezTo>
                    <a:pt x="125" y="255"/>
                    <a:pt x="116" y="272"/>
                    <a:pt x="108" y="289"/>
                  </a:cubicBezTo>
                  <a:cubicBezTo>
                    <a:pt x="107" y="289"/>
                    <a:pt x="107" y="289"/>
                    <a:pt x="107" y="289"/>
                  </a:cubicBezTo>
                  <a:cubicBezTo>
                    <a:pt x="22" y="282"/>
                    <a:pt x="22" y="282"/>
                    <a:pt x="22" y="282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79" y="405"/>
                    <a:pt x="79" y="405"/>
                    <a:pt x="79" y="405"/>
                  </a:cubicBezTo>
                  <a:cubicBezTo>
                    <a:pt x="78" y="423"/>
                    <a:pt x="75" y="434"/>
                    <a:pt x="79" y="462"/>
                  </a:cubicBezTo>
                  <a:cubicBezTo>
                    <a:pt x="78" y="462"/>
                    <a:pt x="78" y="462"/>
                    <a:pt x="78" y="462"/>
                  </a:cubicBezTo>
                  <a:cubicBezTo>
                    <a:pt x="2" y="495"/>
                    <a:pt x="2" y="495"/>
                    <a:pt x="2" y="495"/>
                  </a:cubicBezTo>
                  <a:cubicBezTo>
                    <a:pt x="24" y="580"/>
                    <a:pt x="24" y="580"/>
                    <a:pt x="24" y="580"/>
                  </a:cubicBezTo>
                  <a:cubicBezTo>
                    <a:pt x="110" y="575"/>
                    <a:pt x="110" y="575"/>
                    <a:pt x="110" y="575"/>
                  </a:cubicBezTo>
                  <a:cubicBezTo>
                    <a:pt x="120" y="598"/>
                    <a:pt x="132" y="619"/>
                    <a:pt x="147" y="639"/>
                  </a:cubicBezTo>
                  <a:cubicBezTo>
                    <a:pt x="145" y="640"/>
                    <a:pt x="145" y="640"/>
                    <a:pt x="145" y="640"/>
                  </a:cubicBezTo>
                  <a:cubicBezTo>
                    <a:pt x="98" y="710"/>
                    <a:pt x="98" y="710"/>
                    <a:pt x="98" y="710"/>
                  </a:cubicBezTo>
                  <a:cubicBezTo>
                    <a:pt x="161" y="771"/>
                    <a:pt x="161" y="771"/>
                    <a:pt x="161" y="771"/>
                  </a:cubicBezTo>
                  <a:cubicBezTo>
                    <a:pt x="232" y="721"/>
                    <a:pt x="232" y="721"/>
                    <a:pt x="232" y="721"/>
                  </a:cubicBezTo>
                  <a:cubicBezTo>
                    <a:pt x="256" y="737"/>
                    <a:pt x="281" y="750"/>
                    <a:pt x="308" y="760"/>
                  </a:cubicBezTo>
                  <a:cubicBezTo>
                    <a:pt x="308" y="762"/>
                    <a:pt x="308" y="762"/>
                    <a:pt x="308" y="762"/>
                  </a:cubicBezTo>
                  <a:cubicBezTo>
                    <a:pt x="307" y="846"/>
                    <a:pt x="307" y="846"/>
                    <a:pt x="307" y="846"/>
                  </a:cubicBezTo>
                  <a:cubicBezTo>
                    <a:pt x="393" y="862"/>
                    <a:pt x="393" y="862"/>
                    <a:pt x="393" y="862"/>
                  </a:cubicBezTo>
                  <a:cubicBezTo>
                    <a:pt x="425" y="781"/>
                    <a:pt x="425" y="781"/>
                    <a:pt x="425" y="781"/>
                  </a:cubicBezTo>
                  <a:cubicBezTo>
                    <a:pt x="425" y="781"/>
                    <a:pt x="425" y="781"/>
                    <a:pt x="425" y="781"/>
                  </a:cubicBezTo>
                  <a:cubicBezTo>
                    <a:pt x="444" y="781"/>
                    <a:pt x="462" y="780"/>
                    <a:pt x="481" y="777"/>
                  </a:cubicBezTo>
                  <a:cubicBezTo>
                    <a:pt x="482" y="779"/>
                    <a:pt x="482" y="779"/>
                    <a:pt x="482" y="779"/>
                  </a:cubicBezTo>
                  <a:cubicBezTo>
                    <a:pt x="522" y="854"/>
                    <a:pt x="522" y="854"/>
                    <a:pt x="522" y="854"/>
                  </a:cubicBezTo>
                  <a:cubicBezTo>
                    <a:pt x="605" y="827"/>
                    <a:pt x="605" y="827"/>
                    <a:pt x="605" y="827"/>
                  </a:cubicBezTo>
                  <a:cubicBezTo>
                    <a:pt x="594" y="740"/>
                    <a:pt x="594" y="740"/>
                    <a:pt x="594" y="740"/>
                  </a:cubicBezTo>
                  <a:cubicBezTo>
                    <a:pt x="594" y="739"/>
                    <a:pt x="594" y="739"/>
                    <a:pt x="594" y="739"/>
                  </a:cubicBezTo>
                  <a:cubicBezTo>
                    <a:pt x="610" y="730"/>
                    <a:pt x="626" y="720"/>
                    <a:pt x="641" y="709"/>
                  </a:cubicBezTo>
                  <a:cubicBezTo>
                    <a:pt x="643" y="711"/>
                    <a:pt x="643" y="711"/>
                    <a:pt x="643" y="711"/>
                  </a:cubicBezTo>
                  <a:cubicBezTo>
                    <a:pt x="714" y="757"/>
                    <a:pt x="714" y="757"/>
                    <a:pt x="714" y="757"/>
                  </a:cubicBezTo>
                  <a:cubicBezTo>
                    <a:pt x="774" y="693"/>
                    <a:pt x="774" y="693"/>
                    <a:pt x="774" y="693"/>
                  </a:cubicBezTo>
                  <a:cubicBezTo>
                    <a:pt x="722" y="623"/>
                    <a:pt x="722" y="623"/>
                    <a:pt x="722" y="623"/>
                  </a:cubicBezTo>
                  <a:cubicBezTo>
                    <a:pt x="722" y="622"/>
                    <a:pt x="722" y="622"/>
                    <a:pt x="722" y="622"/>
                  </a:cubicBezTo>
                  <a:cubicBezTo>
                    <a:pt x="732" y="606"/>
                    <a:pt x="741" y="590"/>
                    <a:pt x="748" y="573"/>
                  </a:cubicBezTo>
                  <a:cubicBezTo>
                    <a:pt x="751" y="574"/>
                    <a:pt x="751" y="574"/>
                    <a:pt x="751" y="574"/>
                  </a:cubicBezTo>
                  <a:cubicBezTo>
                    <a:pt x="836" y="580"/>
                    <a:pt x="836" y="580"/>
                    <a:pt x="836" y="580"/>
                  </a:cubicBezTo>
                  <a:cubicBezTo>
                    <a:pt x="858" y="496"/>
                    <a:pt x="858" y="496"/>
                    <a:pt x="858" y="496"/>
                  </a:cubicBezTo>
                  <a:cubicBezTo>
                    <a:pt x="778" y="458"/>
                    <a:pt x="778" y="458"/>
                    <a:pt x="778" y="458"/>
                  </a:cubicBezTo>
                  <a:cubicBezTo>
                    <a:pt x="776" y="452"/>
                    <a:pt x="776" y="452"/>
                    <a:pt x="776" y="452"/>
                  </a:cubicBezTo>
                  <a:cubicBezTo>
                    <a:pt x="777" y="434"/>
                    <a:pt x="778" y="419"/>
                    <a:pt x="774" y="390"/>
                  </a:cubicBezTo>
                  <a:cubicBezTo>
                    <a:pt x="777" y="390"/>
                    <a:pt x="777" y="390"/>
                    <a:pt x="777" y="390"/>
                  </a:cubicBezTo>
                  <a:cubicBezTo>
                    <a:pt x="847" y="369"/>
                    <a:pt x="847" y="369"/>
                    <a:pt x="847" y="369"/>
                  </a:cubicBezTo>
                  <a:cubicBezTo>
                    <a:pt x="826" y="285"/>
                    <a:pt x="826" y="285"/>
                    <a:pt x="826" y="285"/>
                  </a:cubicBezTo>
                  <a:cubicBezTo>
                    <a:pt x="743" y="289"/>
                    <a:pt x="743" y="289"/>
                    <a:pt x="743" y="289"/>
                  </a:cubicBezTo>
                  <a:cubicBezTo>
                    <a:pt x="745" y="288"/>
                    <a:pt x="745" y="288"/>
                    <a:pt x="745" y="288"/>
                  </a:cubicBezTo>
                  <a:cubicBezTo>
                    <a:pt x="735" y="266"/>
                    <a:pt x="724" y="244"/>
                    <a:pt x="709" y="225"/>
                  </a:cubicBezTo>
                  <a:cubicBezTo>
                    <a:pt x="712" y="223"/>
                    <a:pt x="712" y="223"/>
                    <a:pt x="712" y="223"/>
                  </a:cubicBezTo>
                  <a:cubicBezTo>
                    <a:pt x="760" y="152"/>
                    <a:pt x="760" y="152"/>
                    <a:pt x="760" y="152"/>
                  </a:cubicBezTo>
                  <a:cubicBezTo>
                    <a:pt x="697" y="92"/>
                    <a:pt x="697" y="92"/>
                    <a:pt x="697" y="92"/>
                  </a:cubicBezTo>
                  <a:cubicBezTo>
                    <a:pt x="625" y="142"/>
                    <a:pt x="625" y="142"/>
                    <a:pt x="625" y="142"/>
                  </a:cubicBezTo>
                  <a:cubicBezTo>
                    <a:pt x="625" y="142"/>
                    <a:pt x="625" y="142"/>
                    <a:pt x="625" y="142"/>
                  </a:cubicBezTo>
                  <a:cubicBezTo>
                    <a:pt x="602" y="127"/>
                    <a:pt x="577" y="113"/>
                    <a:pt x="550" y="104"/>
                  </a:cubicBezTo>
                  <a:cubicBezTo>
                    <a:pt x="551" y="101"/>
                    <a:pt x="551" y="101"/>
                    <a:pt x="551" y="101"/>
                  </a:cubicBezTo>
                  <a:cubicBezTo>
                    <a:pt x="551" y="16"/>
                    <a:pt x="551" y="16"/>
                    <a:pt x="551" y="16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433" y="82"/>
                    <a:pt x="433" y="82"/>
                    <a:pt x="433" y="82"/>
                  </a:cubicBezTo>
                  <a:close/>
                  <a:moveTo>
                    <a:pt x="735" y="352"/>
                  </a:moveTo>
                  <a:cubicBezTo>
                    <a:pt x="779" y="521"/>
                    <a:pt x="677" y="693"/>
                    <a:pt x="508" y="737"/>
                  </a:cubicBezTo>
                  <a:cubicBezTo>
                    <a:pt x="338" y="781"/>
                    <a:pt x="165" y="680"/>
                    <a:pt x="122" y="511"/>
                  </a:cubicBezTo>
                  <a:cubicBezTo>
                    <a:pt x="78" y="342"/>
                    <a:pt x="179" y="169"/>
                    <a:pt x="349" y="125"/>
                  </a:cubicBezTo>
                  <a:cubicBezTo>
                    <a:pt x="518" y="82"/>
                    <a:pt x="691" y="183"/>
                    <a:pt x="735" y="3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28" name="Freeform 21"/>
            <p:cNvSpPr/>
            <p:nvPr/>
          </p:nvSpPr>
          <p:spPr bwMode="auto">
            <a:xfrm>
              <a:off x="2561805" y="3634437"/>
              <a:ext cx="775815" cy="160740"/>
            </a:xfrm>
            <a:custGeom>
              <a:avLst/>
              <a:gdLst>
                <a:gd name="T0" fmla="*/ 306 w 306"/>
                <a:gd name="T1" fmla="*/ 32 h 63"/>
                <a:gd name="T2" fmla="*/ 275 w 306"/>
                <a:gd name="T3" fmla="*/ 0 h 63"/>
                <a:gd name="T4" fmla="*/ 32 w 306"/>
                <a:gd name="T5" fmla="*/ 0 h 63"/>
                <a:gd name="T6" fmla="*/ 0 w 306"/>
                <a:gd name="T7" fmla="*/ 32 h 63"/>
                <a:gd name="T8" fmla="*/ 0 w 306"/>
                <a:gd name="T9" fmla="*/ 32 h 63"/>
                <a:gd name="T10" fmla="*/ 32 w 306"/>
                <a:gd name="T11" fmla="*/ 63 h 63"/>
                <a:gd name="T12" fmla="*/ 275 w 306"/>
                <a:gd name="T13" fmla="*/ 63 h 63"/>
                <a:gd name="T14" fmla="*/ 306 w 306"/>
                <a:gd name="T15" fmla="*/ 3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6" h="63">
                  <a:moveTo>
                    <a:pt x="306" y="32"/>
                  </a:moveTo>
                  <a:cubicBezTo>
                    <a:pt x="306" y="14"/>
                    <a:pt x="292" y="0"/>
                    <a:pt x="275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9"/>
                    <a:pt x="14" y="63"/>
                    <a:pt x="32" y="63"/>
                  </a:cubicBezTo>
                  <a:cubicBezTo>
                    <a:pt x="275" y="63"/>
                    <a:pt x="275" y="63"/>
                    <a:pt x="275" y="63"/>
                  </a:cubicBezTo>
                  <a:cubicBezTo>
                    <a:pt x="292" y="63"/>
                    <a:pt x="306" y="49"/>
                    <a:pt x="306" y="3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29" name="Freeform 22"/>
            <p:cNvSpPr/>
            <p:nvPr/>
          </p:nvSpPr>
          <p:spPr bwMode="auto">
            <a:xfrm>
              <a:off x="2561805" y="3805018"/>
              <a:ext cx="775815" cy="159099"/>
            </a:xfrm>
            <a:custGeom>
              <a:avLst/>
              <a:gdLst>
                <a:gd name="T0" fmla="*/ 306 w 306"/>
                <a:gd name="T1" fmla="*/ 32 h 63"/>
                <a:gd name="T2" fmla="*/ 275 w 306"/>
                <a:gd name="T3" fmla="*/ 0 h 63"/>
                <a:gd name="T4" fmla="*/ 32 w 306"/>
                <a:gd name="T5" fmla="*/ 0 h 63"/>
                <a:gd name="T6" fmla="*/ 0 w 306"/>
                <a:gd name="T7" fmla="*/ 32 h 63"/>
                <a:gd name="T8" fmla="*/ 0 w 306"/>
                <a:gd name="T9" fmla="*/ 32 h 63"/>
                <a:gd name="T10" fmla="*/ 32 w 306"/>
                <a:gd name="T11" fmla="*/ 63 h 63"/>
                <a:gd name="T12" fmla="*/ 275 w 306"/>
                <a:gd name="T13" fmla="*/ 63 h 63"/>
                <a:gd name="T14" fmla="*/ 306 w 306"/>
                <a:gd name="T15" fmla="*/ 3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6" h="63">
                  <a:moveTo>
                    <a:pt x="306" y="32"/>
                  </a:moveTo>
                  <a:cubicBezTo>
                    <a:pt x="306" y="14"/>
                    <a:pt x="292" y="0"/>
                    <a:pt x="275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9"/>
                    <a:pt x="14" y="63"/>
                    <a:pt x="32" y="63"/>
                  </a:cubicBezTo>
                  <a:cubicBezTo>
                    <a:pt x="275" y="63"/>
                    <a:pt x="275" y="63"/>
                    <a:pt x="275" y="63"/>
                  </a:cubicBezTo>
                  <a:cubicBezTo>
                    <a:pt x="292" y="63"/>
                    <a:pt x="306" y="49"/>
                    <a:pt x="306" y="3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30" name="Freeform 23"/>
            <p:cNvSpPr/>
            <p:nvPr/>
          </p:nvSpPr>
          <p:spPr bwMode="auto">
            <a:xfrm>
              <a:off x="2599530" y="3975599"/>
              <a:ext cx="700366" cy="162380"/>
            </a:xfrm>
            <a:custGeom>
              <a:avLst/>
              <a:gdLst>
                <a:gd name="T0" fmla="*/ 276 w 276"/>
                <a:gd name="T1" fmla="*/ 32 h 64"/>
                <a:gd name="T2" fmla="*/ 248 w 276"/>
                <a:gd name="T3" fmla="*/ 0 h 64"/>
                <a:gd name="T4" fmla="*/ 28 w 276"/>
                <a:gd name="T5" fmla="*/ 0 h 64"/>
                <a:gd name="T6" fmla="*/ 0 w 276"/>
                <a:gd name="T7" fmla="*/ 32 h 64"/>
                <a:gd name="T8" fmla="*/ 0 w 276"/>
                <a:gd name="T9" fmla="*/ 32 h 64"/>
                <a:gd name="T10" fmla="*/ 28 w 276"/>
                <a:gd name="T11" fmla="*/ 64 h 64"/>
                <a:gd name="T12" fmla="*/ 248 w 276"/>
                <a:gd name="T13" fmla="*/ 64 h 64"/>
                <a:gd name="T14" fmla="*/ 276 w 276"/>
                <a:gd name="T15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6" h="64">
                  <a:moveTo>
                    <a:pt x="276" y="32"/>
                  </a:moveTo>
                  <a:cubicBezTo>
                    <a:pt x="276" y="15"/>
                    <a:pt x="264" y="0"/>
                    <a:pt x="248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5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9"/>
                    <a:pt x="13" y="64"/>
                    <a:pt x="28" y="64"/>
                  </a:cubicBezTo>
                  <a:cubicBezTo>
                    <a:pt x="248" y="64"/>
                    <a:pt x="248" y="64"/>
                    <a:pt x="248" y="64"/>
                  </a:cubicBezTo>
                  <a:cubicBezTo>
                    <a:pt x="264" y="64"/>
                    <a:pt x="276" y="49"/>
                    <a:pt x="276" y="3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31" name="Freeform 24"/>
            <p:cNvSpPr/>
            <p:nvPr/>
          </p:nvSpPr>
          <p:spPr bwMode="auto">
            <a:xfrm>
              <a:off x="2747148" y="4124857"/>
              <a:ext cx="414971" cy="131216"/>
            </a:xfrm>
            <a:custGeom>
              <a:avLst/>
              <a:gdLst>
                <a:gd name="T0" fmla="*/ 164 w 164"/>
                <a:gd name="T1" fmla="*/ 0 h 52"/>
                <a:gd name="T2" fmla="*/ 109 w 164"/>
                <a:gd name="T3" fmla="*/ 52 h 52"/>
                <a:gd name="T4" fmla="*/ 54 w 164"/>
                <a:gd name="T5" fmla="*/ 52 h 52"/>
                <a:gd name="T6" fmla="*/ 0 w 164"/>
                <a:gd name="T7" fmla="*/ 0 h 52"/>
                <a:gd name="T8" fmla="*/ 164 w 164"/>
                <a:gd name="T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52">
                  <a:moveTo>
                    <a:pt x="164" y="0"/>
                  </a:moveTo>
                  <a:cubicBezTo>
                    <a:pt x="162" y="29"/>
                    <a:pt x="138" y="52"/>
                    <a:pt x="109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25" y="52"/>
                    <a:pt x="1" y="29"/>
                    <a:pt x="0" y="0"/>
                  </a:cubicBez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86672" tIns="43336" rIns="86672" bIns="43336" numCol="1" anchor="t" anchorCtr="0" compatLnSpc="1"/>
            <a:lstStyle/>
            <a:p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32" name="Freeform 5"/>
            <p:cNvSpPr/>
            <p:nvPr/>
          </p:nvSpPr>
          <p:spPr bwMode="auto">
            <a:xfrm>
              <a:off x="2533922" y="3257190"/>
              <a:ext cx="264072" cy="264072"/>
            </a:xfrm>
            <a:custGeom>
              <a:avLst/>
              <a:gdLst>
                <a:gd name="T0" fmla="*/ 25 w 104"/>
                <a:gd name="T1" fmla="*/ 15 h 104"/>
                <a:gd name="T2" fmla="*/ 15 w 104"/>
                <a:gd name="T3" fmla="*/ 79 h 104"/>
                <a:gd name="T4" fmla="*/ 80 w 104"/>
                <a:gd name="T5" fmla="*/ 89 h 104"/>
                <a:gd name="T6" fmla="*/ 89 w 104"/>
                <a:gd name="T7" fmla="*/ 25 h 104"/>
                <a:gd name="T8" fmla="*/ 25 w 104"/>
                <a:gd name="T9" fmla="*/ 15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4">
                  <a:moveTo>
                    <a:pt x="25" y="15"/>
                  </a:moveTo>
                  <a:cubicBezTo>
                    <a:pt x="4" y="30"/>
                    <a:pt x="0" y="59"/>
                    <a:pt x="15" y="79"/>
                  </a:cubicBezTo>
                  <a:cubicBezTo>
                    <a:pt x="30" y="100"/>
                    <a:pt x="59" y="104"/>
                    <a:pt x="80" y="89"/>
                  </a:cubicBezTo>
                  <a:cubicBezTo>
                    <a:pt x="100" y="74"/>
                    <a:pt x="104" y="45"/>
                    <a:pt x="89" y="25"/>
                  </a:cubicBezTo>
                  <a:cubicBezTo>
                    <a:pt x="74" y="4"/>
                    <a:pt x="45" y="0"/>
                    <a:pt x="25" y="1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86672" tIns="43336" rIns="86672" bIns="43336" numCol="1" anchor="t" anchorCtr="0" compatLnSpc="1"/>
            <a:lstStyle/>
            <a:p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34" name="Freeform 8"/>
            <p:cNvSpPr>
              <a:spLocks noEditPoints="1"/>
            </p:cNvSpPr>
            <p:nvPr/>
          </p:nvSpPr>
          <p:spPr bwMode="auto">
            <a:xfrm>
              <a:off x="2468314" y="3191582"/>
              <a:ext cx="398569" cy="395289"/>
            </a:xfrm>
            <a:custGeom>
              <a:avLst/>
              <a:gdLst>
                <a:gd name="T0" fmla="*/ 46 w 157"/>
                <a:gd name="T1" fmla="*/ 23 h 156"/>
                <a:gd name="T2" fmla="*/ 34 w 157"/>
                <a:gd name="T3" fmla="*/ 13 h 156"/>
                <a:gd name="T4" fmla="*/ 30 w 157"/>
                <a:gd name="T5" fmla="*/ 37 h 156"/>
                <a:gd name="T6" fmla="*/ 23 w 157"/>
                <a:gd name="T7" fmla="*/ 46 h 156"/>
                <a:gd name="T8" fmla="*/ 3 w 157"/>
                <a:gd name="T9" fmla="*/ 57 h 156"/>
                <a:gd name="T10" fmla="*/ 15 w 157"/>
                <a:gd name="T11" fmla="*/ 76 h 156"/>
                <a:gd name="T12" fmla="*/ 0 w 157"/>
                <a:gd name="T13" fmla="*/ 81 h 156"/>
                <a:gd name="T14" fmla="*/ 18 w 157"/>
                <a:gd name="T15" fmla="*/ 97 h 156"/>
                <a:gd name="T16" fmla="*/ 22 w 157"/>
                <a:gd name="T17" fmla="*/ 107 h 156"/>
                <a:gd name="T18" fmla="*/ 21 w 157"/>
                <a:gd name="T19" fmla="*/ 130 h 156"/>
                <a:gd name="T20" fmla="*/ 45 w 157"/>
                <a:gd name="T21" fmla="*/ 132 h 156"/>
                <a:gd name="T22" fmla="*/ 42 w 157"/>
                <a:gd name="T23" fmla="*/ 147 h 156"/>
                <a:gd name="T24" fmla="*/ 65 w 157"/>
                <a:gd name="T25" fmla="*/ 140 h 156"/>
                <a:gd name="T26" fmla="*/ 80 w 157"/>
                <a:gd name="T27" fmla="*/ 142 h 156"/>
                <a:gd name="T28" fmla="*/ 102 w 157"/>
                <a:gd name="T29" fmla="*/ 153 h 156"/>
                <a:gd name="T30" fmla="*/ 101 w 157"/>
                <a:gd name="T31" fmla="*/ 137 h 156"/>
                <a:gd name="T32" fmla="*/ 111 w 157"/>
                <a:gd name="T33" fmla="*/ 133 h 156"/>
                <a:gd name="T34" fmla="*/ 135 w 157"/>
                <a:gd name="T35" fmla="*/ 132 h 156"/>
                <a:gd name="T36" fmla="*/ 127 w 157"/>
                <a:gd name="T37" fmla="*/ 118 h 156"/>
                <a:gd name="T38" fmla="*/ 133 w 157"/>
                <a:gd name="T39" fmla="*/ 110 h 156"/>
                <a:gd name="T40" fmla="*/ 154 w 157"/>
                <a:gd name="T41" fmla="*/ 98 h 156"/>
                <a:gd name="T42" fmla="*/ 140 w 157"/>
                <a:gd name="T43" fmla="*/ 90 h 156"/>
                <a:gd name="T44" fmla="*/ 142 w 157"/>
                <a:gd name="T45" fmla="*/ 80 h 156"/>
                <a:gd name="T46" fmla="*/ 154 w 157"/>
                <a:gd name="T47" fmla="*/ 60 h 156"/>
                <a:gd name="T48" fmla="*/ 138 w 157"/>
                <a:gd name="T49" fmla="*/ 58 h 156"/>
                <a:gd name="T50" fmla="*/ 134 w 157"/>
                <a:gd name="T51" fmla="*/ 47 h 156"/>
                <a:gd name="T52" fmla="*/ 135 w 157"/>
                <a:gd name="T53" fmla="*/ 26 h 156"/>
                <a:gd name="T54" fmla="*/ 121 w 157"/>
                <a:gd name="T55" fmla="*/ 32 h 156"/>
                <a:gd name="T56" fmla="*/ 111 w 157"/>
                <a:gd name="T57" fmla="*/ 24 h 156"/>
                <a:gd name="T58" fmla="*/ 100 w 157"/>
                <a:gd name="T59" fmla="*/ 3 h 156"/>
                <a:gd name="T60" fmla="*/ 91 w 157"/>
                <a:gd name="T61" fmla="*/ 16 h 156"/>
                <a:gd name="T62" fmla="*/ 76 w 157"/>
                <a:gd name="T63" fmla="*/ 14 h 156"/>
                <a:gd name="T64" fmla="*/ 55 w 157"/>
                <a:gd name="T65" fmla="*/ 3 h 156"/>
                <a:gd name="T66" fmla="*/ 120 w 157"/>
                <a:gd name="T67" fmla="*/ 47 h 156"/>
                <a:gd name="T68" fmla="*/ 36 w 157"/>
                <a:gd name="T69" fmla="*/ 109 h 156"/>
                <a:gd name="T70" fmla="*/ 120 w 157"/>
                <a:gd name="T71" fmla="*/ 47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7" h="156">
                  <a:moveTo>
                    <a:pt x="55" y="19"/>
                  </a:moveTo>
                  <a:cubicBezTo>
                    <a:pt x="52" y="20"/>
                    <a:pt x="49" y="22"/>
                    <a:pt x="46" y="23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34" y="13"/>
                    <a:pt x="34" y="13"/>
                    <a:pt x="34" y="1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7" y="40"/>
                    <a:pt x="25" y="43"/>
                    <a:pt x="24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5" y="69"/>
                    <a:pt x="15" y="72"/>
                    <a:pt x="15" y="76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18" y="97"/>
                    <a:pt x="18" y="97"/>
                    <a:pt x="18" y="97"/>
                  </a:cubicBezTo>
                  <a:cubicBezTo>
                    <a:pt x="19" y="101"/>
                    <a:pt x="19" y="102"/>
                    <a:pt x="22" y="107"/>
                  </a:cubicBezTo>
                  <a:cubicBezTo>
                    <a:pt x="22" y="107"/>
                    <a:pt x="22" y="107"/>
                    <a:pt x="22" y="107"/>
                  </a:cubicBezTo>
                  <a:cubicBezTo>
                    <a:pt x="11" y="118"/>
                    <a:pt x="11" y="118"/>
                    <a:pt x="11" y="118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35" y="124"/>
                    <a:pt x="35" y="124"/>
                    <a:pt x="35" y="124"/>
                  </a:cubicBezTo>
                  <a:cubicBezTo>
                    <a:pt x="38" y="127"/>
                    <a:pt x="41" y="130"/>
                    <a:pt x="45" y="132"/>
                  </a:cubicBezTo>
                  <a:cubicBezTo>
                    <a:pt x="45" y="132"/>
                    <a:pt x="45" y="132"/>
                    <a:pt x="45" y="132"/>
                  </a:cubicBezTo>
                  <a:cubicBezTo>
                    <a:pt x="42" y="147"/>
                    <a:pt x="42" y="147"/>
                    <a:pt x="42" y="147"/>
                  </a:cubicBezTo>
                  <a:cubicBezTo>
                    <a:pt x="57" y="153"/>
                    <a:pt x="57" y="153"/>
                    <a:pt x="57" y="153"/>
                  </a:cubicBezTo>
                  <a:cubicBezTo>
                    <a:pt x="65" y="140"/>
                    <a:pt x="65" y="140"/>
                    <a:pt x="65" y="140"/>
                  </a:cubicBezTo>
                  <a:cubicBezTo>
                    <a:pt x="70" y="141"/>
                    <a:pt x="75" y="141"/>
                    <a:pt x="80" y="14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102" y="153"/>
                    <a:pt x="102" y="153"/>
                    <a:pt x="102" y="153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5" y="136"/>
                    <a:pt x="108" y="134"/>
                    <a:pt x="111" y="132"/>
                  </a:cubicBezTo>
                  <a:cubicBezTo>
                    <a:pt x="111" y="133"/>
                    <a:pt x="111" y="133"/>
                    <a:pt x="111" y="133"/>
                  </a:cubicBezTo>
                  <a:cubicBezTo>
                    <a:pt x="123" y="143"/>
                    <a:pt x="123" y="143"/>
                    <a:pt x="123" y="143"/>
                  </a:cubicBezTo>
                  <a:cubicBezTo>
                    <a:pt x="135" y="132"/>
                    <a:pt x="135" y="132"/>
                    <a:pt x="135" y="132"/>
                  </a:cubicBezTo>
                  <a:cubicBezTo>
                    <a:pt x="127" y="118"/>
                    <a:pt x="127" y="118"/>
                    <a:pt x="127" y="118"/>
                  </a:cubicBezTo>
                  <a:cubicBezTo>
                    <a:pt x="127" y="118"/>
                    <a:pt x="127" y="118"/>
                    <a:pt x="127" y="118"/>
                  </a:cubicBezTo>
                  <a:cubicBezTo>
                    <a:pt x="129" y="116"/>
                    <a:pt x="131" y="113"/>
                    <a:pt x="133" y="110"/>
                  </a:cubicBezTo>
                  <a:cubicBezTo>
                    <a:pt x="133" y="110"/>
                    <a:pt x="133" y="110"/>
                    <a:pt x="133" y="110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54" y="98"/>
                    <a:pt x="154" y="98"/>
                    <a:pt x="154" y="98"/>
                  </a:cubicBezTo>
                  <a:cubicBezTo>
                    <a:pt x="140" y="90"/>
                    <a:pt x="140" y="90"/>
                    <a:pt x="140" y="90"/>
                  </a:cubicBezTo>
                  <a:cubicBezTo>
                    <a:pt x="140" y="90"/>
                    <a:pt x="140" y="90"/>
                    <a:pt x="140" y="90"/>
                  </a:cubicBezTo>
                  <a:cubicBezTo>
                    <a:pt x="141" y="87"/>
                    <a:pt x="141" y="83"/>
                    <a:pt x="141" y="80"/>
                  </a:cubicBezTo>
                  <a:cubicBezTo>
                    <a:pt x="142" y="80"/>
                    <a:pt x="142" y="80"/>
                    <a:pt x="142" y="80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4" y="60"/>
                    <a:pt x="154" y="60"/>
                    <a:pt x="154" y="60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8" y="58"/>
                    <a:pt x="138" y="58"/>
                    <a:pt x="138" y="58"/>
                  </a:cubicBezTo>
                  <a:cubicBezTo>
                    <a:pt x="137" y="55"/>
                    <a:pt x="136" y="52"/>
                    <a:pt x="133" y="48"/>
                  </a:cubicBezTo>
                  <a:cubicBezTo>
                    <a:pt x="134" y="47"/>
                    <a:pt x="134" y="47"/>
                    <a:pt x="134" y="47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18" y="29"/>
                    <a:pt x="115" y="27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00" y="3"/>
                    <a:pt x="100" y="3"/>
                    <a:pt x="100" y="3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6" y="15"/>
                    <a:pt x="81" y="15"/>
                    <a:pt x="76" y="15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19"/>
                    <a:pt x="55" y="19"/>
                    <a:pt x="55" y="19"/>
                  </a:cubicBezTo>
                  <a:close/>
                  <a:moveTo>
                    <a:pt x="120" y="47"/>
                  </a:moveTo>
                  <a:cubicBezTo>
                    <a:pt x="138" y="70"/>
                    <a:pt x="133" y="103"/>
                    <a:pt x="109" y="120"/>
                  </a:cubicBezTo>
                  <a:cubicBezTo>
                    <a:pt x="86" y="137"/>
                    <a:pt x="53" y="133"/>
                    <a:pt x="36" y="109"/>
                  </a:cubicBezTo>
                  <a:cubicBezTo>
                    <a:pt x="19" y="86"/>
                    <a:pt x="23" y="53"/>
                    <a:pt x="47" y="36"/>
                  </a:cubicBezTo>
                  <a:cubicBezTo>
                    <a:pt x="70" y="19"/>
                    <a:pt x="103" y="23"/>
                    <a:pt x="120" y="4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86672" tIns="43336" rIns="86672" bIns="43336" numCol="1" anchor="t" anchorCtr="0" compatLnSpc="1"/>
            <a:lstStyle/>
            <a:p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35" name="Freeform 9"/>
            <p:cNvSpPr/>
            <p:nvPr/>
          </p:nvSpPr>
          <p:spPr bwMode="auto">
            <a:xfrm>
              <a:off x="2361701" y="2993118"/>
              <a:ext cx="180422" cy="183703"/>
            </a:xfrm>
            <a:custGeom>
              <a:avLst/>
              <a:gdLst>
                <a:gd name="T0" fmla="*/ 36 w 71"/>
                <a:gd name="T1" fmla="*/ 0 h 72"/>
                <a:gd name="T2" fmla="*/ 0 w 71"/>
                <a:gd name="T3" fmla="*/ 36 h 72"/>
                <a:gd name="T4" fmla="*/ 36 w 71"/>
                <a:gd name="T5" fmla="*/ 72 h 72"/>
                <a:gd name="T6" fmla="*/ 71 w 71"/>
                <a:gd name="T7" fmla="*/ 36 h 72"/>
                <a:gd name="T8" fmla="*/ 36 w 71"/>
                <a:gd name="T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72">
                  <a:moveTo>
                    <a:pt x="36" y="0"/>
                  </a:moveTo>
                  <a:cubicBezTo>
                    <a:pt x="16" y="0"/>
                    <a:pt x="0" y="17"/>
                    <a:pt x="0" y="36"/>
                  </a:cubicBezTo>
                  <a:cubicBezTo>
                    <a:pt x="0" y="56"/>
                    <a:pt x="16" y="72"/>
                    <a:pt x="36" y="72"/>
                  </a:cubicBezTo>
                  <a:cubicBezTo>
                    <a:pt x="55" y="72"/>
                    <a:pt x="71" y="56"/>
                    <a:pt x="71" y="36"/>
                  </a:cubicBezTo>
                  <a:cubicBezTo>
                    <a:pt x="71" y="16"/>
                    <a:pt x="55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86672" tIns="43336" rIns="86672" bIns="43336" numCol="1" anchor="t" anchorCtr="0" compatLnSpc="1"/>
            <a:lstStyle/>
            <a:p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36" name="Freeform 10"/>
            <p:cNvSpPr>
              <a:spLocks noEditPoints="1"/>
            </p:cNvSpPr>
            <p:nvPr/>
          </p:nvSpPr>
          <p:spPr bwMode="auto">
            <a:xfrm>
              <a:off x="2297733" y="2930791"/>
              <a:ext cx="305077" cy="308358"/>
            </a:xfrm>
            <a:custGeom>
              <a:avLst/>
              <a:gdLst>
                <a:gd name="T0" fmla="*/ 66 w 120"/>
                <a:gd name="T1" fmla="*/ 12 h 122"/>
                <a:gd name="T2" fmla="*/ 63 w 120"/>
                <a:gd name="T3" fmla="*/ 0 h 122"/>
                <a:gd name="T4" fmla="*/ 49 w 120"/>
                <a:gd name="T5" fmla="*/ 13 h 122"/>
                <a:gd name="T6" fmla="*/ 41 w 120"/>
                <a:gd name="T7" fmla="*/ 16 h 122"/>
                <a:gd name="T8" fmla="*/ 23 w 120"/>
                <a:gd name="T9" fmla="*/ 13 h 122"/>
                <a:gd name="T10" fmla="*/ 22 w 120"/>
                <a:gd name="T11" fmla="*/ 31 h 122"/>
                <a:gd name="T12" fmla="*/ 10 w 120"/>
                <a:gd name="T13" fmla="*/ 27 h 122"/>
                <a:gd name="T14" fmla="*/ 14 w 120"/>
                <a:gd name="T15" fmla="*/ 45 h 122"/>
                <a:gd name="T16" fmla="*/ 12 w 120"/>
                <a:gd name="T17" fmla="*/ 53 h 122"/>
                <a:gd name="T18" fmla="*/ 0 w 120"/>
                <a:gd name="T19" fmla="*/ 67 h 122"/>
                <a:gd name="T20" fmla="*/ 15 w 120"/>
                <a:gd name="T21" fmla="*/ 80 h 122"/>
                <a:gd name="T22" fmla="*/ 6 w 120"/>
                <a:gd name="T23" fmla="*/ 88 h 122"/>
                <a:gd name="T24" fmla="*/ 24 w 120"/>
                <a:gd name="T25" fmla="*/ 94 h 122"/>
                <a:gd name="T26" fmla="*/ 32 w 120"/>
                <a:gd name="T27" fmla="*/ 102 h 122"/>
                <a:gd name="T28" fmla="*/ 40 w 120"/>
                <a:gd name="T29" fmla="*/ 119 h 122"/>
                <a:gd name="T30" fmla="*/ 48 w 120"/>
                <a:gd name="T31" fmla="*/ 109 h 122"/>
                <a:gd name="T32" fmla="*/ 56 w 120"/>
                <a:gd name="T33" fmla="*/ 111 h 122"/>
                <a:gd name="T34" fmla="*/ 71 w 120"/>
                <a:gd name="T35" fmla="*/ 122 h 122"/>
                <a:gd name="T36" fmla="*/ 72 w 120"/>
                <a:gd name="T37" fmla="*/ 109 h 122"/>
                <a:gd name="T38" fmla="*/ 80 w 120"/>
                <a:gd name="T39" fmla="*/ 107 h 122"/>
                <a:gd name="T40" fmla="*/ 98 w 120"/>
                <a:gd name="T41" fmla="*/ 109 h 122"/>
                <a:gd name="T42" fmla="*/ 94 w 120"/>
                <a:gd name="T43" fmla="*/ 98 h 122"/>
                <a:gd name="T44" fmla="*/ 100 w 120"/>
                <a:gd name="T45" fmla="*/ 92 h 122"/>
                <a:gd name="T46" fmla="*/ 117 w 120"/>
                <a:gd name="T47" fmla="*/ 85 h 122"/>
                <a:gd name="T48" fmla="*/ 107 w 120"/>
                <a:gd name="T49" fmla="*/ 77 h 122"/>
                <a:gd name="T50" fmla="*/ 110 w 120"/>
                <a:gd name="T51" fmla="*/ 68 h 122"/>
                <a:gd name="T52" fmla="*/ 120 w 120"/>
                <a:gd name="T53" fmla="*/ 55 h 122"/>
                <a:gd name="T54" fmla="*/ 109 w 120"/>
                <a:gd name="T55" fmla="*/ 53 h 122"/>
                <a:gd name="T56" fmla="*/ 107 w 120"/>
                <a:gd name="T57" fmla="*/ 43 h 122"/>
                <a:gd name="T58" fmla="*/ 109 w 120"/>
                <a:gd name="T59" fmla="*/ 24 h 122"/>
                <a:gd name="T60" fmla="*/ 98 w 120"/>
                <a:gd name="T61" fmla="*/ 29 h 122"/>
                <a:gd name="T62" fmla="*/ 89 w 120"/>
                <a:gd name="T63" fmla="*/ 20 h 122"/>
                <a:gd name="T64" fmla="*/ 81 w 120"/>
                <a:gd name="T65" fmla="*/ 4 h 122"/>
                <a:gd name="T66" fmla="*/ 101 w 120"/>
                <a:gd name="T67" fmla="*/ 61 h 122"/>
                <a:gd name="T68" fmla="*/ 20 w 120"/>
                <a:gd name="T69" fmla="*/ 61 h 122"/>
                <a:gd name="T70" fmla="*/ 101 w 120"/>
                <a:gd name="T71" fmla="*/ 6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0" h="122">
                  <a:moveTo>
                    <a:pt x="74" y="14"/>
                  </a:moveTo>
                  <a:cubicBezTo>
                    <a:pt x="71" y="13"/>
                    <a:pt x="68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51" y="1"/>
                    <a:pt x="51" y="1"/>
                    <a:pt x="51" y="1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7" y="14"/>
                    <a:pt x="44" y="15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5" y="27"/>
                    <a:pt x="24" y="28"/>
                    <a:pt x="22" y="31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8"/>
                    <a:pt x="12" y="49"/>
                    <a:pt x="12" y="53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3" y="73"/>
                    <a:pt x="13" y="76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12" y="98"/>
                    <a:pt x="12" y="98"/>
                    <a:pt x="12" y="98"/>
                  </a:cubicBezTo>
                  <a:cubicBezTo>
                    <a:pt x="24" y="94"/>
                    <a:pt x="24" y="94"/>
                    <a:pt x="24" y="94"/>
                  </a:cubicBezTo>
                  <a:cubicBezTo>
                    <a:pt x="26" y="97"/>
                    <a:pt x="29" y="100"/>
                    <a:pt x="33" y="102"/>
                  </a:cubicBezTo>
                  <a:cubicBezTo>
                    <a:pt x="32" y="102"/>
                    <a:pt x="32" y="102"/>
                    <a:pt x="32" y="102"/>
                  </a:cubicBezTo>
                  <a:cubicBezTo>
                    <a:pt x="29" y="114"/>
                    <a:pt x="29" y="114"/>
                    <a:pt x="29" y="114"/>
                  </a:cubicBezTo>
                  <a:cubicBezTo>
                    <a:pt x="40" y="119"/>
                    <a:pt x="40" y="119"/>
                    <a:pt x="40" y="119"/>
                  </a:cubicBezTo>
                  <a:cubicBezTo>
                    <a:pt x="48" y="109"/>
                    <a:pt x="48" y="109"/>
                    <a:pt x="48" y="109"/>
                  </a:cubicBezTo>
                  <a:cubicBezTo>
                    <a:pt x="48" y="109"/>
                    <a:pt x="48" y="109"/>
                    <a:pt x="48" y="109"/>
                  </a:cubicBezTo>
                  <a:cubicBezTo>
                    <a:pt x="50" y="110"/>
                    <a:pt x="53" y="110"/>
                    <a:pt x="56" y="110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8" y="122"/>
                    <a:pt x="58" y="122"/>
                    <a:pt x="58" y="122"/>
                  </a:cubicBezTo>
                  <a:cubicBezTo>
                    <a:pt x="71" y="122"/>
                    <a:pt x="71" y="122"/>
                    <a:pt x="71" y="122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5" y="109"/>
                    <a:pt x="77" y="108"/>
                    <a:pt x="80" y="107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8" y="116"/>
                    <a:pt x="88" y="116"/>
                    <a:pt x="88" y="116"/>
                  </a:cubicBezTo>
                  <a:cubicBezTo>
                    <a:pt x="98" y="109"/>
                    <a:pt x="98" y="109"/>
                    <a:pt x="98" y="109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4" y="98"/>
                    <a:pt x="94" y="98"/>
                    <a:pt x="94" y="98"/>
                  </a:cubicBezTo>
                  <a:cubicBezTo>
                    <a:pt x="96" y="96"/>
                    <a:pt x="98" y="94"/>
                    <a:pt x="99" y="92"/>
                  </a:cubicBezTo>
                  <a:cubicBezTo>
                    <a:pt x="100" y="92"/>
                    <a:pt x="100" y="92"/>
                    <a:pt x="100" y="92"/>
                  </a:cubicBezTo>
                  <a:cubicBezTo>
                    <a:pt x="111" y="96"/>
                    <a:pt x="111" y="96"/>
                    <a:pt x="111" y="96"/>
                  </a:cubicBezTo>
                  <a:cubicBezTo>
                    <a:pt x="117" y="85"/>
                    <a:pt x="117" y="85"/>
                    <a:pt x="117" y="85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8" y="74"/>
                    <a:pt x="109" y="72"/>
                    <a:pt x="109" y="68"/>
                  </a:cubicBezTo>
                  <a:cubicBezTo>
                    <a:pt x="110" y="68"/>
                    <a:pt x="110" y="68"/>
                    <a:pt x="110" y="68"/>
                  </a:cubicBezTo>
                  <a:cubicBezTo>
                    <a:pt x="120" y="68"/>
                    <a:pt x="120" y="68"/>
                    <a:pt x="120" y="68"/>
                  </a:cubicBezTo>
                  <a:cubicBezTo>
                    <a:pt x="120" y="55"/>
                    <a:pt x="120" y="55"/>
                    <a:pt x="120" y="55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109" y="53"/>
                    <a:pt x="109" y="53"/>
                    <a:pt x="109" y="53"/>
                  </a:cubicBezTo>
                  <a:cubicBezTo>
                    <a:pt x="108" y="49"/>
                    <a:pt x="107" y="46"/>
                    <a:pt x="106" y="43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5" y="26"/>
                    <a:pt x="92" y="23"/>
                    <a:pt x="89" y="21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74" y="14"/>
                    <a:pt x="74" y="14"/>
                    <a:pt x="74" y="14"/>
                  </a:cubicBezTo>
                  <a:close/>
                  <a:moveTo>
                    <a:pt x="101" y="61"/>
                  </a:moveTo>
                  <a:cubicBezTo>
                    <a:pt x="101" y="84"/>
                    <a:pt x="83" y="102"/>
                    <a:pt x="61" y="102"/>
                  </a:cubicBezTo>
                  <a:cubicBezTo>
                    <a:pt x="38" y="102"/>
                    <a:pt x="20" y="84"/>
                    <a:pt x="20" y="61"/>
                  </a:cubicBezTo>
                  <a:cubicBezTo>
                    <a:pt x="20" y="39"/>
                    <a:pt x="38" y="20"/>
                    <a:pt x="61" y="20"/>
                  </a:cubicBezTo>
                  <a:cubicBezTo>
                    <a:pt x="83" y="20"/>
                    <a:pt x="101" y="39"/>
                    <a:pt x="101" y="6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37" name="Oval 11"/>
            <p:cNvSpPr>
              <a:spLocks noChangeArrowheads="1"/>
            </p:cNvSpPr>
            <p:nvPr/>
          </p:nvSpPr>
          <p:spPr bwMode="auto">
            <a:xfrm>
              <a:off x="3327779" y="3211265"/>
              <a:ext cx="116454" cy="119734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38" name="Freeform 12"/>
            <p:cNvSpPr>
              <a:spLocks noEditPoints="1"/>
            </p:cNvSpPr>
            <p:nvPr/>
          </p:nvSpPr>
          <p:spPr bwMode="auto">
            <a:xfrm>
              <a:off x="3285135" y="3171900"/>
              <a:ext cx="196824" cy="200104"/>
            </a:xfrm>
            <a:custGeom>
              <a:avLst/>
              <a:gdLst>
                <a:gd name="T0" fmla="*/ 43 w 78"/>
                <a:gd name="T1" fmla="*/ 8 h 79"/>
                <a:gd name="T2" fmla="*/ 41 w 78"/>
                <a:gd name="T3" fmla="*/ 0 h 79"/>
                <a:gd name="T4" fmla="*/ 32 w 78"/>
                <a:gd name="T5" fmla="*/ 8 h 79"/>
                <a:gd name="T6" fmla="*/ 27 w 78"/>
                <a:gd name="T7" fmla="*/ 10 h 79"/>
                <a:gd name="T8" fmla="*/ 15 w 78"/>
                <a:gd name="T9" fmla="*/ 8 h 79"/>
                <a:gd name="T10" fmla="*/ 15 w 78"/>
                <a:gd name="T11" fmla="*/ 20 h 79"/>
                <a:gd name="T12" fmla="*/ 7 w 78"/>
                <a:gd name="T13" fmla="*/ 17 h 79"/>
                <a:gd name="T14" fmla="*/ 9 w 78"/>
                <a:gd name="T15" fmla="*/ 29 h 79"/>
                <a:gd name="T16" fmla="*/ 8 w 78"/>
                <a:gd name="T17" fmla="*/ 34 h 79"/>
                <a:gd name="T18" fmla="*/ 0 w 78"/>
                <a:gd name="T19" fmla="*/ 43 h 79"/>
                <a:gd name="T20" fmla="*/ 10 w 78"/>
                <a:gd name="T21" fmla="*/ 51 h 79"/>
                <a:gd name="T22" fmla="*/ 4 w 78"/>
                <a:gd name="T23" fmla="*/ 57 h 79"/>
                <a:gd name="T24" fmla="*/ 16 w 78"/>
                <a:gd name="T25" fmla="*/ 61 h 79"/>
                <a:gd name="T26" fmla="*/ 21 w 78"/>
                <a:gd name="T27" fmla="*/ 66 h 79"/>
                <a:gd name="T28" fmla="*/ 27 w 78"/>
                <a:gd name="T29" fmla="*/ 77 h 79"/>
                <a:gd name="T30" fmla="*/ 31 w 78"/>
                <a:gd name="T31" fmla="*/ 70 h 79"/>
                <a:gd name="T32" fmla="*/ 36 w 78"/>
                <a:gd name="T33" fmla="*/ 71 h 79"/>
                <a:gd name="T34" fmla="*/ 46 w 78"/>
                <a:gd name="T35" fmla="*/ 78 h 79"/>
                <a:gd name="T36" fmla="*/ 47 w 78"/>
                <a:gd name="T37" fmla="*/ 70 h 79"/>
                <a:gd name="T38" fmla="*/ 52 w 78"/>
                <a:gd name="T39" fmla="*/ 69 h 79"/>
                <a:gd name="T40" fmla="*/ 64 w 78"/>
                <a:gd name="T41" fmla="*/ 71 h 79"/>
                <a:gd name="T42" fmla="*/ 61 w 78"/>
                <a:gd name="T43" fmla="*/ 63 h 79"/>
                <a:gd name="T44" fmla="*/ 65 w 78"/>
                <a:gd name="T45" fmla="*/ 59 h 79"/>
                <a:gd name="T46" fmla="*/ 76 w 78"/>
                <a:gd name="T47" fmla="*/ 55 h 79"/>
                <a:gd name="T48" fmla="*/ 70 w 78"/>
                <a:gd name="T49" fmla="*/ 49 h 79"/>
                <a:gd name="T50" fmla="*/ 71 w 78"/>
                <a:gd name="T51" fmla="*/ 44 h 79"/>
                <a:gd name="T52" fmla="*/ 78 w 78"/>
                <a:gd name="T53" fmla="*/ 36 h 79"/>
                <a:gd name="T54" fmla="*/ 71 w 78"/>
                <a:gd name="T55" fmla="*/ 34 h 79"/>
                <a:gd name="T56" fmla="*/ 69 w 78"/>
                <a:gd name="T57" fmla="*/ 28 h 79"/>
                <a:gd name="T58" fmla="*/ 71 w 78"/>
                <a:gd name="T59" fmla="*/ 16 h 79"/>
                <a:gd name="T60" fmla="*/ 64 w 78"/>
                <a:gd name="T61" fmla="*/ 18 h 79"/>
                <a:gd name="T62" fmla="*/ 58 w 78"/>
                <a:gd name="T63" fmla="*/ 13 h 79"/>
                <a:gd name="T64" fmla="*/ 53 w 78"/>
                <a:gd name="T65" fmla="*/ 2 h 79"/>
                <a:gd name="T66" fmla="*/ 66 w 78"/>
                <a:gd name="T67" fmla="*/ 39 h 79"/>
                <a:gd name="T68" fmla="*/ 13 w 78"/>
                <a:gd name="T69" fmla="*/ 39 h 79"/>
                <a:gd name="T70" fmla="*/ 66 w 78"/>
                <a:gd name="T71" fmla="*/ 3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8" h="79">
                  <a:moveTo>
                    <a:pt x="48" y="9"/>
                  </a:moveTo>
                  <a:cubicBezTo>
                    <a:pt x="46" y="8"/>
                    <a:pt x="45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9"/>
                    <a:pt x="29" y="9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7"/>
                    <a:pt x="16" y="18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1"/>
                    <a:pt x="9" y="32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9" y="47"/>
                    <a:pt x="9" y="49"/>
                    <a:pt x="10" y="51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7" y="63"/>
                    <a:pt x="19" y="64"/>
                    <a:pt x="22" y="66"/>
                  </a:cubicBezTo>
                  <a:cubicBezTo>
                    <a:pt x="21" y="66"/>
                    <a:pt x="21" y="66"/>
                    <a:pt x="21" y="66"/>
                  </a:cubicBezTo>
                  <a:cubicBezTo>
                    <a:pt x="19" y="73"/>
                    <a:pt x="19" y="73"/>
                    <a:pt x="19" y="73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3" y="71"/>
                    <a:pt x="35" y="71"/>
                    <a:pt x="36" y="71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38" y="79"/>
                    <a:pt x="38" y="79"/>
                    <a:pt x="38" y="79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1"/>
                    <a:pt x="47" y="71"/>
                    <a:pt x="47" y="71"/>
                  </a:cubicBezTo>
                  <a:cubicBezTo>
                    <a:pt x="47" y="70"/>
                    <a:pt x="47" y="70"/>
                    <a:pt x="47" y="70"/>
                  </a:cubicBezTo>
                  <a:cubicBezTo>
                    <a:pt x="49" y="70"/>
                    <a:pt x="51" y="70"/>
                    <a:pt x="52" y="69"/>
                  </a:cubicBezTo>
                  <a:cubicBezTo>
                    <a:pt x="52" y="69"/>
                    <a:pt x="52" y="69"/>
                    <a:pt x="52" y="69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64" y="71"/>
                    <a:pt x="64" y="71"/>
                    <a:pt x="64" y="71"/>
                  </a:cubicBezTo>
                  <a:cubicBezTo>
                    <a:pt x="61" y="63"/>
                    <a:pt x="61" y="63"/>
                    <a:pt x="61" y="63"/>
                  </a:cubicBezTo>
                  <a:cubicBezTo>
                    <a:pt x="61" y="63"/>
                    <a:pt x="61" y="63"/>
                    <a:pt x="61" y="63"/>
                  </a:cubicBezTo>
                  <a:cubicBezTo>
                    <a:pt x="62" y="62"/>
                    <a:pt x="64" y="61"/>
                    <a:pt x="65" y="59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76" y="55"/>
                    <a:pt x="76" y="55"/>
                    <a:pt x="76" y="55"/>
                  </a:cubicBezTo>
                  <a:cubicBezTo>
                    <a:pt x="70" y="50"/>
                    <a:pt x="70" y="50"/>
                    <a:pt x="70" y="50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0" y="48"/>
                    <a:pt x="71" y="46"/>
                    <a:pt x="71" y="44"/>
                  </a:cubicBezTo>
                  <a:cubicBezTo>
                    <a:pt x="71" y="44"/>
                    <a:pt x="71" y="44"/>
                    <a:pt x="71" y="44"/>
                  </a:cubicBezTo>
                  <a:cubicBezTo>
                    <a:pt x="78" y="44"/>
                    <a:pt x="78" y="44"/>
                    <a:pt x="78" y="44"/>
                  </a:cubicBezTo>
                  <a:cubicBezTo>
                    <a:pt x="78" y="36"/>
                    <a:pt x="78" y="36"/>
                    <a:pt x="78" y="36"/>
                  </a:cubicBezTo>
                  <a:cubicBezTo>
                    <a:pt x="71" y="34"/>
                    <a:pt x="71" y="34"/>
                    <a:pt x="71" y="34"/>
                  </a:cubicBezTo>
                  <a:cubicBezTo>
                    <a:pt x="71" y="34"/>
                    <a:pt x="71" y="34"/>
                    <a:pt x="71" y="34"/>
                  </a:cubicBezTo>
                  <a:cubicBezTo>
                    <a:pt x="70" y="32"/>
                    <a:pt x="70" y="30"/>
                    <a:pt x="69" y="28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2" y="17"/>
                    <a:pt x="60" y="15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66" y="39"/>
                  </a:moveTo>
                  <a:cubicBezTo>
                    <a:pt x="66" y="54"/>
                    <a:pt x="54" y="66"/>
                    <a:pt x="40" y="66"/>
                  </a:cubicBezTo>
                  <a:cubicBezTo>
                    <a:pt x="25" y="66"/>
                    <a:pt x="13" y="54"/>
                    <a:pt x="13" y="39"/>
                  </a:cubicBezTo>
                  <a:cubicBezTo>
                    <a:pt x="13" y="25"/>
                    <a:pt x="25" y="13"/>
                    <a:pt x="40" y="13"/>
                  </a:cubicBezTo>
                  <a:cubicBezTo>
                    <a:pt x="54" y="13"/>
                    <a:pt x="66" y="25"/>
                    <a:pt x="66" y="3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39" name="Freeform 13"/>
            <p:cNvSpPr>
              <a:spLocks noEditPoints="1"/>
            </p:cNvSpPr>
            <p:nvPr/>
          </p:nvSpPr>
          <p:spPr bwMode="auto">
            <a:xfrm>
              <a:off x="3463916" y="2948833"/>
              <a:ext cx="157460" cy="154179"/>
            </a:xfrm>
            <a:custGeom>
              <a:avLst/>
              <a:gdLst>
                <a:gd name="T0" fmla="*/ 31 w 62"/>
                <a:gd name="T1" fmla="*/ 7 h 61"/>
                <a:gd name="T2" fmla="*/ 55 w 62"/>
                <a:gd name="T3" fmla="*/ 31 h 61"/>
                <a:gd name="T4" fmla="*/ 31 w 62"/>
                <a:gd name="T5" fmla="*/ 54 h 61"/>
                <a:gd name="T6" fmla="*/ 8 w 62"/>
                <a:gd name="T7" fmla="*/ 31 h 61"/>
                <a:gd name="T8" fmla="*/ 31 w 62"/>
                <a:gd name="T9" fmla="*/ 7 h 61"/>
                <a:gd name="T10" fmla="*/ 31 w 62"/>
                <a:gd name="T11" fmla="*/ 7 h 61"/>
                <a:gd name="T12" fmla="*/ 31 w 62"/>
                <a:gd name="T13" fmla="*/ 0 h 61"/>
                <a:gd name="T14" fmla="*/ 31 w 62"/>
                <a:gd name="T15" fmla="*/ 0 h 61"/>
                <a:gd name="T16" fmla="*/ 0 w 62"/>
                <a:gd name="T17" fmla="*/ 31 h 61"/>
                <a:gd name="T18" fmla="*/ 31 w 62"/>
                <a:gd name="T19" fmla="*/ 61 h 61"/>
                <a:gd name="T20" fmla="*/ 31 w 62"/>
                <a:gd name="T21" fmla="*/ 61 h 61"/>
                <a:gd name="T22" fmla="*/ 62 w 62"/>
                <a:gd name="T23" fmla="*/ 31 h 61"/>
                <a:gd name="T24" fmla="*/ 31 w 62"/>
                <a:gd name="T2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61">
                  <a:moveTo>
                    <a:pt x="31" y="7"/>
                  </a:moveTo>
                  <a:cubicBezTo>
                    <a:pt x="44" y="7"/>
                    <a:pt x="55" y="18"/>
                    <a:pt x="55" y="31"/>
                  </a:cubicBezTo>
                  <a:cubicBezTo>
                    <a:pt x="55" y="43"/>
                    <a:pt x="44" y="54"/>
                    <a:pt x="31" y="54"/>
                  </a:cubicBezTo>
                  <a:cubicBezTo>
                    <a:pt x="18" y="54"/>
                    <a:pt x="8" y="43"/>
                    <a:pt x="8" y="31"/>
                  </a:cubicBezTo>
                  <a:cubicBezTo>
                    <a:pt x="8" y="18"/>
                    <a:pt x="18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moveTo>
                    <a:pt x="31" y="0"/>
                  </a:move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3"/>
                    <a:pt x="0" y="31"/>
                  </a:cubicBezTo>
                  <a:cubicBezTo>
                    <a:pt x="0" y="48"/>
                    <a:pt x="14" y="61"/>
                    <a:pt x="31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48" y="61"/>
                    <a:pt x="62" y="48"/>
                    <a:pt x="62" y="31"/>
                  </a:cubicBezTo>
                  <a:cubicBezTo>
                    <a:pt x="62" y="13"/>
                    <a:pt x="48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40" name="Freeform 14"/>
            <p:cNvSpPr>
              <a:spLocks noEditPoints="1"/>
            </p:cNvSpPr>
            <p:nvPr/>
          </p:nvSpPr>
          <p:spPr bwMode="auto">
            <a:xfrm>
              <a:off x="3411430" y="2893066"/>
              <a:ext cx="264072" cy="265712"/>
            </a:xfrm>
            <a:custGeom>
              <a:avLst/>
              <a:gdLst>
                <a:gd name="T0" fmla="*/ 57 w 104"/>
                <a:gd name="T1" fmla="*/ 10 h 105"/>
                <a:gd name="T2" fmla="*/ 54 w 104"/>
                <a:gd name="T3" fmla="*/ 0 h 105"/>
                <a:gd name="T4" fmla="*/ 42 w 104"/>
                <a:gd name="T5" fmla="*/ 11 h 105"/>
                <a:gd name="T6" fmla="*/ 36 w 104"/>
                <a:gd name="T7" fmla="*/ 13 h 105"/>
                <a:gd name="T8" fmla="*/ 20 w 104"/>
                <a:gd name="T9" fmla="*/ 11 h 105"/>
                <a:gd name="T10" fmla="*/ 19 w 104"/>
                <a:gd name="T11" fmla="*/ 26 h 105"/>
                <a:gd name="T12" fmla="*/ 9 w 104"/>
                <a:gd name="T13" fmla="*/ 22 h 105"/>
                <a:gd name="T14" fmla="*/ 12 w 104"/>
                <a:gd name="T15" fmla="*/ 39 h 105"/>
                <a:gd name="T16" fmla="*/ 10 w 104"/>
                <a:gd name="T17" fmla="*/ 45 h 105"/>
                <a:gd name="T18" fmla="*/ 0 w 104"/>
                <a:gd name="T19" fmla="*/ 58 h 105"/>
                <a:gd name="T20" fmla="*/ 13 w 104"/>
                <a:gd name="T21" fmla="*/ 68 h 105"/>
                <a:gd name="T22" fmla="*/ 5 w 104"/>
                <a:gd name="T23" fmla="*/ 75 h 105"/>
                <a:gd name="T24" fmla="*/ 20 w 104"/>
                <a:gd name="T25" fmla="*/ 81 h 105"/>
                <a:gd name="T26" fmla="*/ 28 w 104"/>
                <a:gd name="T27" fmla="*/ 88 h 105"/>
                <a:gd name="T28" fmla="*/ 35 w 104"/>
                <a:gd name="T29" fmla="*/ 102 h 105"/>
                <a:gd name="T30" fmla="*/ 41 w 104"/>
                <a:gd name="T31" fmla="*/ 94 h 105"/>
                <a:gd name="T32" fmla="*/ 48 w 104"/>
                <a:gd name="T33" fmla="*/ 95 h 105"/>
                <a:gd name="T34" fmla="*/ 61 w 104"/>
                <a:gd name="T35" fmla="*/ 105 h 105"/>
                <a:gd name="T36" fmla="*/ 62 w 104"/>
                <a:gd name="T37" fmla="*/ 94 h 105"/>
                <a:gd name="T38" fmla="*/ 69 w 104"/>
                <a:gd name="T39" fmla="*/ 92 h 105"/>
                <a:gd name="T40" fmla="*/ 85 w 104"/>
                <a:gd name="T41" fmla="*/ 94 h 105"/>
                <a:gd name="T42" fmla="*/ 81 w 104"/>
                <a:gd name="T43" fmla="*/ 84 h 105"/>
                <a:gd name="T44" fmla="*/ 86 w 104"/>
                <a:gd name="T45" fmla="*/ 79 h 105"/>
                <a:gd name="T46" fmla="*/ 101 w 104"/>
                <a:gd name="T47" fmla="*/ 73 h 105"/>
                <a:gd name="T48" fmla="*/ 93 w 104"/>
                <a:gd name="T49" fmla="*/ 66 h 105"/>
                <a:gd name="T50" fmla="*/ 95 w 104"/>
                <a:gd name="T51" fmla="*/ 59 h 105"/>
                <a:gd name="T52" fmla="*/ 104 w 104"/>
                <a:gd name="T53" fmla="*/ 47 h 105"/>
                <a:gd name="T54" fmla="*/ 94 w 104"/>
                <a:gd name="T55" fmla="*/ 45 h 105"/>
                <a:gd name="T56" fmla="*/ 92 w 104"/>
                <a:gd name="T57" fmla="*/ 37 h 105"/>
                <a:gd name="T58" fmla="*/ 94 w 104"/>
                <a:gd name="T59" fmla="*/ 21 h 105"/>
                <a:gd name="T60" fmla="*/ 84 w 104"/>
                <a:gd name="T61" fmla="*/ 24 h 105"/>
                <a:gd name="T62" fmla="*/ 77 w 104"/>
                <a:gd name="T63" fmla="*/ 17 h 105"/>
                <a:gd name="T64" fmla="*/ 70 w 104"/>
                <a:gd name="T65" fmla="*/ 3 h 105"/>
                <a:gd name="T66" fmla="*/ 88 w 104"/>
                <a:gd name="T67" fmla="*/ 53 h 105"/>
                <a:gd name="T68" fmla="*/ 17 w 104"/>
                <a:gd name="T69" fmla="*/ 53 h 105"/>
                <a:gd name="T70" fmla="*/ 88 w 104"/>
                <a:gd name="T71" fmla="*/ 5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4" h="105">
                  <a:moveTo>
                    <a:pt x="63" y="11"/>
                  </a:moveTo>
                  <a:cubicBezTo>
                    <a:pt x="61" y="11"/>
                    <a:pt x="59" y="10"/>
                    <a:pt x="57" y="1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0" y="12"/>
                    <a:pt x="38" y="12"/>
                    <a:pt x="36" y="13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2" y="22"/>
                    <a:pt x="20" y="24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1" y="41"/>
                    <a:pt x="10" y="42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1" y="63"/>
                    <a:pt x="11" y="66"/>
                    <a:pt x="13" y="68"/>
                  </a:cubicBezTo>
                  <a:cubicBezTo>
                    <a:pt x="12" y="69"/>
                    <a:pt x="12" y="69"/>
                    <a:pt x="12" y="69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10" y="85"/>
                    <a:pt x="10" y="85"/>
                    <a:pt x="10" y="85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2" y="83"/>
                    <a:pt x="25" y="86"/>
                    <a:pt x="28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5" y="98"/>
                    <a:pt x="25" y="98"/>
                    <a:pt x="25" y="98"/>
                  </a:cubicBezTo>
                  <a:cubicBezTo>
                    <a:pt x="35" y="102"/>
                    <a:pt x="35" y="102"/>
                    <a:pt x="35" y="102"/>
                  </a:cubicBezTo>
                  <a:cubicBezTo>
                    <a:pt x="41" y="94"/>
                    <a:pt x="41" y="94"/>
                    <a:pt x="41" y="94"/>
                  </a:cubicBezTo>
                  <a:cubicBezTo>
                    <a:pt x="41" y="94"/>
                    <a:pt x="41" y="94"/>
                    <a:pt x="41" y="94"/>
                  </a:cubicBezTo>
                  <a:cubicBezTo>
                    <a:pt x="43" y="94"/>
                    <a:pt x="46" y="95"/>
                    <a:pt x="48" y="95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5" y="93"/>
                    <a:pt x="67" y="93"/>
                    <a:pt x="69" y="92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76" y="100"/>
                    <a:pt x="76" y="100"/>
                    <a:pt x="76" y="100"/>
                  </a:cubicBezTo>
                  <a:cubicBezTo>
                    <a:pt x="85" y="94"/>
                    <a:pt x="85" y="94"/>
                    <a:pt x="85" y="94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83" y="83"/>
                    <a:pt x="84" y="81"/>
                    <a:pt x="86" y="79"/>
                  </a:cubicBezTo>
                  <a:cubicBezTo>
                    <a:pt x="86" y="79"/>
                    <a:pt x="86" y="79"/>
                    <a:pt x="86" y="79"/>
                  </a:cubicBezTo>
                  <a:cubicBezTo>
                    <a:pt x="96" y="83"/>
                    <a:pt x="96" y="83"/>
                    <a:pt x="96" y="8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93" y="66"/>
                    <a:pt x="93" y="66"/>
                    <a:pt x="93" y="66"/>
                  </a:cubicBezTo>
                  <a:cubicBezTo>
                    <a:pt x="93" y="66"/>
                    <a:pt x="93" y="66"/>
                    <a:pt x="93" y="66"/>
                  </a:cubicBezTo>
                  <a:cubicBezTo>
                    <a:pt x="93" y="64"/>
                    <a:pt x="94" y="62"/>
                    <a:pt x="94" y="59"/>
                  </a:cubicBezTo>
                  <a:cubicBezTo>
                    <a:pt x="95" y="59"/>
                    <a:pt x="95" y="59"/>
                    <a:pt x="95" y="59"/>
                  </a:cubicBezTo>
                  <a:cubicBezTo>
                    <a:pt x="104" y="58"/>
                    <a:pt x="104" y="58"/>
                    <a:pt x="104" y="58"/>
                  </a:cubicBezTo>
                  <a:cubicBezTo>
                    <a:pt x="104" y="47"/>
                    <a:pt x="104" y="47"/>
                    <a:pt x="104" y="47"/>
                  </a:cubicBezTo>
                  <a:cubicBezTo>
                    <a:pt x="94" y="45"/>
                    <a:pt x="94" y="45"/>
                    <a:pt x="94" y="45"/>
                  </a:cubicBezTo>
                  <a:cubicBezTo>
                    <a:pt x="94" y="45"/>
                    <a:pt x="94" y="45"/>
                    <a:pt x="94" y="45"/>
                  </a:cubicBezTo>
                  <a:cubicBezTo>
                    <a:pt x="93" y="42"/>
                    <a:pt x="93" y="39"/>
                    <a:pt x="92" y="37"/>
                  </a:cubicBezTo>
                  <a:cubicBezTo>
                    <a:pt x="92" y="37"/>
                    <a:pt x="92" y="37"/>
                    <a:pt x="92" y="37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4" y="21"/>
                    <a:pt x="94" y="21"/>
                    <a:pt x="94" y="21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2" y="22"/>
                    <a:pt x="79" y="19"/>
                    <a:pt x="77" y="18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3" y="11"/>
                    <a:pt x="63" y="11"/>
                    <a:pt x="63" y="11"/>
                  </a:cubicBezTo>
                  <a:close/>
                  <a:moveTo>
                    <a:pt x="88" y="53"/>
                  </a:moveTo>
                  <a:cubicBezTo>
                    <a:pt x="88" y="72"/>
                    <a:pt x="72" y="88"/>
                    <a:pt x="52" y="88"/>
                  </a:cubicBezTo>
                  <a:cubicBezTo>
                    <a:pt x="33" y="88"/>
                    <a:pt x="17" y="72"/>
                    <a:pt x="17" y="53"/>
                  </a:cubicBezTo>
                  <a:cubicBezTo>
                    <a:pt x="17" y="33"/>
                    <a:pt x="33" y="17"/>
                    <a:pt x="52" y="17"/>
                  </a:cubicBezTo>
                  <a:cubicBezTo>
                    <a:pt x="72" y="17"/>
                    <a:pt x="88" y="33"/>
                    <a:pt x="88" y="5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41" name="Freeform 15"/>
            <p:cNvSpPr>
              <a:spLocks noEditPoints="1"/>
            </p:cNvSpPr>
            <p:nvPr/>
          </p:nvSpPr>
          <p:spPr bwMode="auto">
            <a:xfrm>
              <a:off x="2962015" y="3055446"/>
              <a:ext cx="109894" cy="108254"/>
            </a:xfrm>
            <a:custGeom>
              <a:avLst/>
              <a:gdLst>
                <a:gd name="T0" fmla="*/ 22 w 43"/>
                <a:gd name="T1" fmla="*/ 7 h 43"/>
                <a:gd name="T2" fmla="*/ 36 w 43"/>
                <a:gd name="T3" fmla="*/ 21 h 43"/>
                <a:gd name="T4" fmla="*/ 22 w 43"/>
                <a:gd name="T5" fmla="*/ 36 h 43"/>
                <a:gd name="T6" fmla="*/ 7 w 43"/>
                <a:gd name="T7" fmla="*/ 21 h 43"/>
                <a:gd name="T8" fmla="*/ 22 w 43"/>
                <a:gd name="T9" fmla="*/ 7 h 43"/>
                <a:gd name="T10" fmla="*/ 22 w 43"/>
                <a:gd name="T11" fmla="*/ 7 h 43"/>
                <a:gd name="T12" fmla="*/ 22 w 43"/>
                <a:gd name="T13" fmla="*/ 0 h 43"/>
                <a:gd name="T14" fmla="*/ 22 w 43"/>
                <a:gd name="T15" fmla="*/ 0 h 43"/>
                <a:gd name="T16" fmla="*/ 0 w 43"/>
                <a:gd name="T17" fmla="*/ 21 h 43"/>
                <a:gd name="T18" fmla="*/ 22 w 43"/>
                <a:gd name="T19" fmla="*/ 43 h 43"/>
                <a:gd name="T20" fmla="*/ 22 w 43"/>
                <a:gd name="T21" fmla="*/ 43 h 43"/>
                <a:gd name="T22" fmla="*/ 43 w 43"/>
                <a:gd name="T23" fmla="*/ 21 h 43"/>
                <a:gd name="T24" fmla="*/ 22 w 43"/>
                <a:gd name="T25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3">
                  <a:moveTo>
                    <a:pt x="22" y="7"/>
                  </a:moveTo>
                  <a:cubicBezTo>
                    <a:pt x="30" y="7"/>
                    <a:pt x="36" y="13"/>
                    <a:pt x="36" y="21"/>
                  </a:cubicBezTo>
                  <a:cubicBezTo>
                    <a:pt x="36" y="29"/>
                    <a:pt x="30" y="36"/>
                    <a:pt x="22" y="36"/>
                  </a:cubicBezTo>
                  <a:cubicBezTo>
                    <a:pt x="14" y="36"/>
                    <a:pt x="7" y="29"/>
                    <a:pt x="7" y="21"/>
                  </a:cubicBezTo>
                  <a:cubicBezTo>
                    <a:pt x="7" y="13"/>
                    <a:pt x="14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moveTo>
                    <a:pt x="22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9"/>
                    <a:pt x="0" y="21"/>
                  </a:cubicBezTo>
                  <a:cubicBezTo>
                    <a:pt x="0" y="33"/>
                    <a:pt x="10" y="43"/>
                    <a:pt x="22" y="43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33" y="43"/>
                    <a:pt x="43" y="33"/>
                    <a:pt x="43" y="21"/>
                  </a:cubicBezTo>
                  <a:cubicBezTo>
                    <a:pt x="43" y="9"/>
                    <a:pt x="33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42" name="Freeform 16"/>
            <p:cNvSpPr>
              <a:spLocks noEditPoints="1"/>
            </p:cNvSpPr>
            <p:nvPr/>
          </p:nvSpPr>
          <p:spPr bwMode="auto">
            <a:xfrm>
              <a:off x="2924291" y="3016081"/>
              <a:ext cx="182062" cy="185343"/>
            </a:xfrm>
            <a:custGeom>
              <a:avLst/>
              <a:gdLst>
                <a:gd name="T0" fmla="*/ 40 w 72"/>
                <a:gd name="T1" fmla="*/ 7 h 73"/>
                <a:gd name="T2" fmla="*/ 38 w 72"/>
                <a:gd name="T3" fmla="*/ 0 h 73"/>
                <a:gd name="T4" fmla="*/ 30 w 72"/>
                <a:gd name="T5" fmla="*/ 8 h 73"/>
                <a:gd name="T6" fmla="*/ 25 w 72"/>
                <a:gd name="T7" fmla="*/ 9 h 73"/>
                <a:gd name="T8" fmla="*/ 14 w 72"/>
                <a:gd name="T9" fmla="*/ 8 h 73"/>
                <a:gd name="T10" fmla="*/ 14 w 72"/>
                <a:gd name="T11" fmla="*/ 18 h 73"/>
                <a:gd name="T12" fmla="*/ 7 w 72"/>
                <a:gd name="T13" fmla="*/ 15 h 73"/>
                <a:gd name="T14" fmla="*/ 9 w 72"/>
                <a:gd name="T15" fmla="*/ 27 h 73"/>
                <a:gd name="T16" fmla="*/ 8 w 72"/>
                <a:gd name="T17" fmla="*/ 31 h 73"/>
                <a:gd name="T18" fmla="*/ 0 w 72"/>
                <a:gd name="T19" fmla="*/ 40 h 73"/>
                <a:gd name="T20" fmla="*/ 9 w 72"/>
                <a:gd name="T21" fmla="*/ 47 h 73"/>
                <a:gd name="T22" fmla="*/ 4 w 72"/>
                <a:gd name="T23" fmla="*/ 52 h 73"/>
                <a:gd name="T24" fmla="*/ 15 w 72"/>
                <a:gd name="T25" fmla="*/ 56 h 73"/>
                <a:gd name="T26" fmla="*/ 20 w 72"/>
                <a:gd name="T27" fmla="*/ 61 h 73"/>
                <a:gd name="T28" fmla="*/ 25 w 72"/>
                <a:gd name="T29" fmla="*/ 71 h 73"/>
                <a:gd name="T30" fmla="*/ 29 w 72"/>
                <a:gd name="T31" fmla="*/ 65 h 73"/>
                <a:gd name="T32" fmla="*/ 34 w 72"/>
                <a:gd name="T33" fmla="*/ 66 h 73"/>
                <a:gd name="T34" fmla="*/ 43 w 72"/>
                <a:gd name="T35" fmla="*/ 72 h 73"/>
                <a:gd name="T36" fmla="*/ 44 w 72"/>
                <a:gd name="T37" fmla="*/ 65 h 73"/>
                <a:gd name="T38" fmla="*/ 48 w 72"/>
                <a:gd name="T39" fmla="*/ 64 h 73"/>
                <a:gd name="T40" fmla="*/ 59 w 72"/>
                <a:gd name="T41" fmla="*/ 65 h 73"/>
                <a:gd name="T42" fmla="*/ 57 w 72"/>
                <a:gd name="T43" fmla="*/ 58 h 73"/>
                <a:gd name="T44" fmla="*/ 60 w 72"/>
                <a:gd name="T45" fmla="*/ 55 h 73"/>
                <a:gd name="T46" fmla="*/ 70 w 72"/>
                <a:gd name="T47" fmla="*/ 51 h 73"/>
                <a:gd name="T48" fmla="*/ 65 w 72"/>
                <a:gd name="T49" fmla="*/ 45 h 73"/>
                <a:gd name="T50" fmla="*/ 66 w 72"/>
                <a:gd name="T51" fmla="*/ 40 h 73"/>
                <a:gd name="T52" fmla="*/ 72 w 72"/>
                <a:gd name="T53" fmla="*/ 33 h 73"/>
                <a:gd name="T54" fmla="*/ 65 w 72"/>
                <a:gd name="T55" fmla="*/ 31 h 73"/>
                <a:gd name="T56" fmla="*/ 64 w 72"/>
                <a:gd name="T57" fmla="*/ 25 h 73"/>
                <a:gd name="T58" fmla="*/ 66 w 72"/>
                <a:gd name="T59" fmla="*/ 14 h 73"/>
                <a:gd name="T60" fmla="*/ 59 w 72"/>
                <a:gd name="T61" fmla="*/ 17 h 73"/>
                <a:gd name="T62" fmla="*/ 54 w 72"/>
                <a:gd name="T63" fmla="*/ 12 h 73"/>
                <a:gd name="T64" fmla="*/ 49 w 72"/>
                <a:gd name="T65" fmla="*/ 2 h 73"/>
                <a:gd name="T66" fmla="*/ 61 w 72"/>
                <a:gd name="T67" fmla="*/ 36 h 73"/>
                <a:gd name="T68" fmla="*/ 12 w 72"/>
                <a:gd name="T69" fmla="*/ 36 h 73"/>
                <a:gd name="T70" fmla="*/ 61 w 72"/>
                <a:gd name="T71" fmla="*/ 3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2" h="73">
                  <a:moveTo>
                    <a:pt x="44" y="8"/>
                  </a:moveTo>
                  <a:cubicBezTo>
                    <a:pt x="43" y="7"/>
                    <a:pt x="41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8" y="8"/>
                    <a:pt x="27" y="8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6" y="15"/>
                    <a:pt x="15" y="17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8"/>
                    <a:pt x="8" y="29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8" y="43"/>
                    <a:pt x="9" y="45"/>
                    <a:pt x="9" y="47"/>
                  </a:cubicBezTo>
                  <a:cubicBezTo>
                    <a:pt x="9" y="47"/>
                    <a:pt x="9" y="47"/>
                    <a:pt x="9" y="47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6" y="58"/>
                    <a:pt x="18" y="59"/>
                    <a:pt x="20" y="60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25" y="71"/>
                    <a:pt x="25" y="71"/>
                    <a:pt x="25" y="71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1" y="65"/>
                    <a:pt x="32" y="65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5" y="64"/>
                    <a:pt x="47" y="64"/>
                    <a:pt x="48" y="63"/>
                  </a:cubicBezTo>
                  <a:cubicBezTo>
                    <a:pt x="48" y="64"/>
                    <a:pt x="48" y="64"/>
                    <a:pt x="48" y="64"/>
                  </a:cubicBezTo>
                  <a:cubicBezTo>
                    <a:pt x="53" y="69"/>
                    <a:pt x="53" y="69"/>
                    <a:pt x="53" y="69"/>
                  </a:cubicBezTo>
                  <a:cubicBezTo>
                    <a:pt x="59" y="65"/>
                    <a:pt x="59" y="65"/>
                    <a:pt x="59" y="65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8" y="57"/>
                    <a:pt x="59" y="56"/>
                    <a:pt x="60" y="55"/>
                  </a:cubicBezTo>
                  <a:cubicBezTo>
                    <a:pt x="60" y="55"/>
                    <a:pt x="60" y="55"/>
                    <a:pt x="60" y="55"/>
                  </a:cubicBezTo>
                  <a:cubicBezTo>
                    <a:pt x="67" y="57"/>
                    <a:pt x="67" y="57"/>
                    <a:pt x="67" y="57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65" y="45"/>
                    <a:pt x="65" y="45"/>
                    <a:pt x="65" y="45"/>
                  </a:cubicBezTo>
                  <a:cubicBezTo>
                    <a:pt x="65" y="44"/>
                    <a:pt x="65" y="43"/>
                    <a:pt x="66" y="40"/>
                  </a:cubicBezTo>
                  <a:cubicBezTo>
                    <a:pt x="66" y="40"/>
                    <a:pt x="66" y="40"/>
                    <a:pt x="66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5" y="29"/>
                    <a:pt x="65" y="27"/>
                    <a:pt x="64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70" y="20"/>
                    <a:pt x="70" y="20"/>
                    <a:pt x="70" y="20"/>
                  </a:cubicBezTo>
                  <a:cubicBezTo>
                    <a:pt x="66" y="14"/>
                    <a:pt x="66" y="14"/>
                    <a:pt x="66" y="14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7" y="15"/>
                    <a:pt x="55" y="13"/>
                    <a:pt x="54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49" y="2"/>
                    <a:pt x="49" y="2"/>
                    <a:pt x="49" y="2"/>
                  </a:cubicBezTo>
                  <a:cubicBezTo>
                    <a:pt x="44" y="8"/>
                    <a:pt x="44" y="8"/>
                    <a:pt x="44" y="8"/>
                  </a:cubicBezTo>
                  <a:close/>
                  <a:moveTo>
                    <a:pt x="61" y="36"/>
                  </a:moveTo>
                  <a:cubicBezTo>
                    <a:pt x="61" y="50"/>
                    <a:pt x="50" y="61"/>
                    <a:pt x="37" y="61"/>
                  </a:cubicBezTo>
                  <a:cubicBezTo>
                    <a:pt x="23" y="61"/>
                    <a:pt x="12" y="50"/>
                    <a:pt x="12" y="36"/>
                  </a:cubicBezTo>
                  <a:cubicBezTo>
                    <a:pt x="12" y="23"/>
                    <a:pt x="23" y="12"/>
                    <a:pt x="37" y="12"/>
                  </a:cubicBezTo>
                  <a:cubicBezTo>
                    <a:pt x="50" y="12"/>
                    <a:pt x="61" y="23"/>
                    <a:pt x="61" y="3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86672" tIns="43336" rIns="86672" bIns="43336" numCol="1" anchor="t" anchorCtr="0" compatLnSpc="1"/>
            <a:lstStyle/>
            <a:p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43" name="Freeform 17"/>
            <p:cNvSpPr>
              <a:spLocks noEditPoints="1"/>
            </p:cNvSpPr>
            <p:nvPr/>
          </p:nvSpPr>
          <p:spPr bwMode="auto">
            <a:xfrm>
              <a:off x="2983337" y="3303117"/>
              <a:ext cx="223068" cy="200104"/>
            </a:xfrm>
            <a:custGeom>
              <a:avLst/>
              <a:gdLst>
                <a:gd name="T0" fmla="*/ 44 w 88"/>
                <a:gd name="T1" fmla="*/ 5 h 79"/>
                <a:gd name="T2" fmla="*/ 78 w 88"/>
                <a:gd name="T3" fmla="*/ 31 h 79"/>
                <a:gd name="T4" fmla="*/ 53 w 88"/>
                <a:gd name="T5" fmla="*/ 73 h 79"/>
                <a:gd name="T6" fmla="*/ 44 w 88"/>
                <a:gd name="T7" fmla="*/ 74 h 79"/>
                <a:gd name="T8" fmla="*/ 11 w 88"/>
                <a:gd name="T9" fmla="*/ 48 h 79"/>
                <a:gd name="T10" fmla="*/ 14 w 88"/>
                <a:gd name="T11" fmla="*/ 22 h 79"/>
                <a:gd name="T12" fmla="*/ 35 w 88"/>
                <a:gd name="T13" fmla="*/ 6 h 79"/>
                <a:gd name="T14" fmla="*/ 44 w 88"/>
                <a:gd name="T15" fmla="*/ 5 h 79"/>
                <a:gd name="T16" fmla="*/ 44 w 88"/>
                <a:gd name="T17" fmla="*/ 0 h 79"/>
                <a:gd name="T18" fmla="*/ 34 w 88"/>
                <a:gd name="T19" fmla="*/ 1 h 79"/>
                <a:gd name="T20" fmla="*/ 6 w 88"/>
                <a:gd name="T21" fmla="*/ 50 h 79"/>
                <a:gd name="T22" fmla="*/ 44 w 88"/>
                <a:gd name="T23" fmla="*/ 79 h 79"/>
                <a:gd name="T24" fmla="*/ 54 w 88"/>
                <a:gd name="T25" fmla="*/ 78 h 79"/>
                <a:gd name="T26" fmla="*/ 82 w 88"/>
                <a:gd name="T27" fmla="*/ 30 h 79"/>
                <a:gd name="T28" fmla="*/ 44 w 88"/>
                <a:gd name="T29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79">
                  <a:moveTo>
                    <a:pt x="44" y="5"/>
                  </a:moveTo>
                  <a:cubicBezTo>
                    <a:pt x="60" y="5"/>
                    <a:pt x="74" y="16"/>
                    <a:pt x="78" y="31"/>
                  </a:cubicBezTo>
                  <a:cubicBezTo>
                    <a:pt x="83" y="49"/>
                    <a:pt x="71" y="68"/>
                    <a:pt x="53" y="73"/>
                  </a:cubicBezTo>
                  <a:cubicBezTo>
                    <a:pt x="50" y="74"/>
                    <a:pt x="47" y="74"/>
                    <a:pt x="44" y="74"/>
                  </a:cubicBezTo>
                  <a:cubicBezTo>
                    <a:pt x="28" y="74"/>
                    <a:pt x="15" y="64"/>
                    <a:pt x="11" y="48"/>
                  </a:cubicBezTo>
                  <a:cubicBezTo>
                    <a:pt x="8" y="39"/>
                    <a:pt x="10" y="30"/>
                    <a:pt x="14" y="22"/>
                  </a:cubicBezTo>
                  <a:cubicBezTo>
                    <a:pt x="19" y="14"/>
                    <a:pt x="27" y="8"/>
                    <a:pt x="35" y="6"/>
                  </a:cubicBezTo>
                  <a:cubicBezTo>
                    <a:pt x="38" y="5"/>
                    <a:pt x="41" y="5"/>
                    <a:pt x="44" y="5"/>
                  </a:cubicBezTo>
                  <a:moveTo>
                    <a:pt x="44" y="0"/>
                  </a:moveTo>
                  <a:cubicBezTo>
                    <a:pt x="41" y="0"/>
                    <a:pt x="38" y="1"/>
                    <a:pt x="34" y="1"/>
                  </a:cubicBezTo>
                  <a:cubicBezTo>
                    <a:pt x="13" y="7"/>
                    <a:pt x="0" y="28"/>
                    <a:pt x="6" y="50"/>
                  </a:cubicBezTo>
                  <a:cubicBezTo>
                    <a:pt x="11" y="67"/>
                    <a:pt x="27" y="79"/>
                    <a:pt x="44" y="79"/>
                  </a:cubicBezTo>
                  <a:cubicBezTo>
                    <a:pt x="47" y="79"/>
                    <a:pt x="51" y="79"/>
                    <a:pt x="54" y="78"/>
                  </a:cubicBezTo>
                  <a:cubicBezTo>
                    <a:pt x="75" y="72"/>
                    <a:pt x="88" y="51"/>
                    <a:pt x="82" y="30"/>
                  </a:cubicBezTo>
                  <a:cubicBezTo>
                    <a:pt x="78" y="12"/>
                    <a:pt x="62" y="0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  <p:sp>
          <p:nvSpPr>
            <p:cNvPr id="44" name="Freeform 18"/>
            <p:cNvSpPr>
              <a:spLocks noEditPoints="1"/>
            </p:cNvSpPr>
            <p:nvPr/>
          </p:nvSpPr>
          <p:spPr bwMode="auto">
            <a:xfrm>
              <a:off x="2927570" y="3232588"/>
              <a:ext cx="336241" cy="341162"/>
            </a:xfrm>
            <a:custGeom>
              <a:avLst/>
              <a:gdLst>
                <a:gd name="T0" fmla="*/ 58 w 133"/>
                <a:gd name="T1" fmla="*/ 14 h 135"/>
                <a:gd name="T2" fmla="*/ 52 w 133"/>
                <a:gd name="T3" fmla="*/ 2 h 135"/>
                <a:gd name="T4" fmla="*/ 41 w 133"/>
                <a:gd name="T5" fmla="*/ 20 h 135"/>
                <a:gd name="T6" fmla="*/ 33 w 133"/>
                <a:gd name="T7" fmla="*/ 24 h 135"/>
                <a:gd name="T8" fmla="*/ 13 w 133"/>
                <a:gd name="T9" fmla="*/ 27 h 135"/>
                <a:gd name="T10" fmla="*/ 16 w 133"/>
                <a:gd name="T11" fmla="*/ 45 h 135"/>
                <a:gd name="T12" fmla="*/ 3 w 133"/>
                <a:gd name="T13" fmla="*/ 44 h 135"/>
                <a:gd name="T14" fmla="*/ 12 w 133"/>
                <a:gd name="T15" fmla="*/ 63 h 135"/>
                <a:gd name="T16" fmla="*/ 12 w 133"/>
                <a:gd name="T17" fmla="*/ 72 h 135"/>
                <a:gd name="T18" fmla="*/ 3 w 133"/>
                <a:gd name="T19" fmla="*/ 91 h 135"/>
                <a:gd name="T20" fmla="*/ 22 w 133"/>
                <a:gd name="T21" fmla="*/ 100 h 135"/>
                <a:gd name="T22" fmla="*/ 15 w 133"/>
                <a:gd name="T23" fmla="*/ 111 h 135"/>
                <a:gd name="T24" fmla="*/ 36 w 133"/>
                <a:gd name="T25" fmla="*/ 113 h 135"/>
                <a:gd name="T26" fmla="*/ 47 w 133"/>
                <a:gd name="T27" fmla="*/ 119 h 135"/>
                <a:gd name="T28" fmla="*/ 61 w 133"/>
                <a:gd name="T29" fmla="*/ 135 h 135"/>
                <a:gd name="T30" fmla="*/ 66 w 133"/>
                <a:gd name="T31" fmla="*/ 122 h 135"/>
                <a:gd name="T32" fmla="*/ 75 w 133"/>
                <a:gd name="T33" fmla="*/ 122 h 135"/>
                <a:gd name="T34" fmla="*/ 94 w 133"/>
                <a:gd name="T35" fmla="*/ 129 h 135"/>
                <a:gd name="T36" fmla="*/ 92 w 133"/>
                <a:gd name="T37" fmla="*/ 116 h 135"/>
                <a:gd name="T38" fmla="*/ 100 w 133"/>
                <a:gd name="T39" fmla="*/ 111 h 135"/>
                <a:gd name="T40" fmla="*/ 120 w 133"/>
                <a:gd name="T41" fmla="*/ 109 h 135"/>
                <a:gd name="T42" fmla="*/ 112 w 133"/>
                <a:gd name="T43" fmla="*/ 97 h 135"/>
                <a:gd name="T44" fmla="*/ 116 w 133"/>
                <a:gd name="T45" fmla="*/ 90 h 135"/>
                <a:gd name="T46" fmla="*/ 133 w 133"/>
                <a:gd name="T47" fmla="*/ 78 h 135"/>
                <a:gd name="T48" fmla="*/ 120 w 133"/>
                <a:gd name="T49" fmla="*/ 71 h 135"/>
                <a:gd name="T50" fmla="*/ 121 w 133"/>
                <a:gd name="T51" fmla="*/ 61 h 135"/>
                <a:gd name="T52" fmla="*/ 128 w 133"/>
                <a:gd name="T53" fmla="*/ 45 h 135"/>
                <a:gd name="T54" fmla="*/ 115 w 133"/>
                <a:gd name="T55" fmla="*/ 45 h 135"/>
                <a:gd name="T56" fmla="*/ 110 w 133"/>
                <a:gd name="T57" fmla="*/ 35 h 135"/>
                <a:gd name="T58" fmla="*/ 108 w 133"/>
                <a:gd name="T59" fmla="*/ 15 h 135"/>
                <a:gd name="T60" fmla="*/ 97 w 133"/>
                <a:gd name="T61" fmla="*/ 23 h 135"/>
                <a:gd name="T62" fmla="*/ 85 w 133"/>
                <a:gd name="T63" fmla="*/ 16 h 135"/>
                <a:gd name="T64" fmla="*/ 72 w 133"/>
                <a:gd name="T65" fmla="*/ 0 h 135"/>
                <a:gd name="T66" fmla="*/ 110 w 133"/>
                <a:gd name="T67" fmla="*/ 56 h 135"/>
                <a:gd name="T68" fmla="*/ 22 w 133"/>
                <a:gd name="T69" fmla="*/ 79 h 135"/>
                <a:gd name="T70" fmla="*/ 110 w 133"/>
                <a:gd name="T71" fmla="*/ 5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35">
                  <a:moveTo>
                    <a:pt x="67" y="13"/>
                  </a:moveTo>
                  <a:cubicBezTo>
                    <a:pt x="64" y="13"/>
                    <a:pt x="61" y="13"/>
                    <a:pt x="58" y="14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38" y="21"/>
                    <a:pt x="36" y="22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19" y="40"/>
                    <a:pt x="18" y="43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11" y="68"/>
                    <a:pt x="12" y="72"/>
                  </a:cubicBezTo>
                  <a:cubicBezTo>
                    <a:pt x="12" y="72"/>
                    <a:pt x="12" y="72"/>
                    <a:pt x="12" y="72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3" y="91"/>
                    <a:pt x="3" y="91"/>
                    <a:pt x="3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8" y="94"/>
                    <a:pt x="20" y="97"/>
                    <a:pt x="22" y="100"/>
                  </a:cubicBezTo>
                  <a:cubicBezTo>
                    <a:pt x="22" y="100"/>
                    <a:pt x="22" y="100"/>
                    <a:pt x="22" y="100"/>
                  </a:cubicBezTo>
                  <a:cubicBezTo>
                    <a:pt x="15" y="111"/>
                    <a:pt x="15" y="111"/>
                    <a:pt x="15" y="111"/>
                  </a:cubicBezTo>
                  <a:cubicBezTo>
                    <a:pt x="25" y="121"/>
                    <a:pt x="25" y="121"/>
                    <a:pt x="25" y="121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9" y="115"/>
                    <a:pt x="43" y="117"/>
                    <a:pt x="48" y="119"/>
                  </a:cubicBezTo>
                  <a:cubicBezTo>
                    <a:pt x="47" y="119"/>
                    <a:pt x="47" y="119"/>
                    <a:pt x="47" y="119"/>
                  </a:cubicBezTo>
                  <a:cubicBezTo>
                    <a:pt x="47" y="132"/>
                    <a:pt x="47" y="132"/>
                    <a:pt x="47" y="132"/>
                  </a:cubicBezTo>
                  <a:cubicBezTo>
                    <a:pt x="61" y="135"/>
                    <a:pt x="61" y="135"/>
                    <a:pt x="61" y="135"/>
                  </a:cubicBezTo>
                  <a:cubicBezTo>
                    <a:pt x="66" y="122"/>
                    <a:pt x="66" y="122"/>
                    <a:pt x="66" y="122"/>
                  </a:cubicBezTo>
                  <a:cubicBezTo>
                    <a:pt x="66" y="122"/>
                    <a:pt x="66" y="122"/>
                    <a:pt x="66" y="122"/>
                  </a:cubicBezTo>
                  <a:cubicBezTo>
                    <a:pt x="69" y="122"/>
                    <a:pt x="72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81" y="134"/>
                    <a:pt x="81" y="134"/>
                    <a:pt x="81" y="134"/>
                  </a:cubicBezTo>
                  <a:cubicBezTo>
                    <a:pt x="94" y="129"/>
                    <a:pt x="94" y="129"/>
                    <a:pt x="94" y="129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5" y="114"/>
                    <a:pt x="97" y="113"/>
                    <a:pt x="99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120" y="109"/>
                    <a:pt x="120" y="109"/>
                    <a:pt x="120" y="109"/>
                  </a:cubicBezTo>
                  <a:cubicBezTo>
                    <a:pt x="112" y="97"/>
                    <a:pt x="112" y="97"/>
                    <a:pt x="112" y="97"/>
                  </a:cubicBezTo>
                  <a:cubicBezTo>
                    <a:pt x="112" y="97"/>
                    <a:pt x="112" y="97"/>
                    <a:pt x="112" y="97"/>
                  </a:cubicBezTo>
                  <a:cubicBezTo>
                    <a:pt x="113" y="95"/>
                    <a:pt x="115" y="92"/>
                    <a:pt x="116" y="90"/>
                  </a:cubicBezTo>
                  <a:cubicBezTo>
                    <a:pt x="116" y="90"/>
                    <a:pt x="116" y="90"/>
                    <a:pt x="116" y="90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33" y="78"/>
                    <a:pt x="133" y="78"/>
                    <a:pt x="133" y="78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0" y="71"/>
                    <a:pt x="120" y="71"/>
                    <a:pt x="120" y="71"/>
                  </a:cubicBezTo>
                  <a:cubicBezTo>
                    <a:pt x="120" y="68"/>
                    <a:pt x="121" y="66"/>
                    <a:pt x="120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31" y="58"/>
                    <a:pt x="131" y="58"/>
                    <a:pt x="131" y="58"/>
                  </a:cubicBezTo>
                  <a:cubicBezTo>
                    <a:pt x="128" y="45"/>
                    <a:pt x="128" y="45"/>
                    <a:pt x="128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4" y="42"/>
                    <a:pt x="112" y="39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8" y="24"/>
                    <a:pt x="118" y="24"/>
                    <a:pt x="118" y="24"/>
                  </a:cubicBezTo>
                  <a:cubicBezTo>
                    <a:pt x="108" y="15"/>
                    <a:pt x="108" y="15"/>
                    <a:pt x="108" y="15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3" y="20"/>
                    <a:pt x="89" y="18"/>
                    <a:pt x="85" y="17"/>
                  </a:cubicBezTo>
                  <a:cubicBezTo>
                    <a:pt x="85" y="16"/>
                    <a:pt x="85" y="16"/>
                    <a:pt x="85" y="16"/>
                  </a:cubicBezTo>
                  <a:cubicBezTo>
                    <a:pt x="85" y="3"/>
                    <a:pt x="85" y="3"/>
                    <a:pt x="85" y="3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67" y="13"/>
                    <a:pt x="67" y="13"/>
                    <a:pt x="67" y="13"/>
                  </a:cubicBezTo>
                  <a:close/>
                  <a:moveTo>
                    <a:pt x="110" y="56"/>
                  </a:moveTo>
                  <a:cubicBezTo>
                    <a:pt x="116" y="80"/>
                    <a:pt x="102" y="105"/>
                    <a:pt x="78" y="111"/>
                  </a:cubicBezTo>
                  <a:cubicBezTo>
                    <a:pt x="53" y="118"/>
                    <a:pt x="29" y="103"/>
                    <a:pt x="22" y="79"/>
                  </a:cubicBezTo>
                  <a:cubicBezTo>
                    <a:pt x="16" y="55"/>
                    <a:pt x="31" y="30"/>
                    <a:pt x="55" y="24"/>
                  </a:cubicBezTo>
                  <a:cubicBezTo>
                    <a:pt x="79" y="18"/>
                    <a:pt x="104" y="32"/>
                    <a:pt x="110" y="56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05">
                <a:solidFill>
                  <a:schemeClr val="bg1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141689" y="1591603"/>
            <a:ext cx="656815" cy="3249615"/>
            <a:chOff x="6000022" y="1303157"/>
            <a:chExt cx="597177" cy="3196946"/>
          </a:xfrm>
        </p:grpSpPr>
        <p:grpSp>
          <p:nvGrpSpPr>
            <p:cNvPr id="3" name="组合 44"/>
            <p:cNvGrpSpPr/>
            <p:nvPr/>
          </p:nvGrpSpPr>
          <p:grpSpPr>
            <a:xfrm>
              <a:off x="6000025" y="1303157"/>
              <a:ext cx="597174" cy="592228"/>
              <a:chOff x="5293841" y="1738471"/>
              <a:chExt cx="398569" cy="395289"/>
            </a:xfrm>
            <a:solidFill>
              <a:schemeClr val="accent2"/>
            </a:solidFill>
          </p:grpSpPr>
          <p:sp>
            <p:nvSpPr>
              <p:cNvPr id="46" name="Freeform 5"/>
              <p:cNvSpPr/>
              <p:nvPr/>
            </p:nvSpPr>
            <p:spPr bwMode="auto">
              <a:xfrm>
                <a:off x="5359448" y="1804078"/>
                <a:ext cx="264072" cy="264072"/>
              </a:xfrm>
              <a:custGeom>
                <a:avLst/>
                <a:gdLst>
                  <a:gd name="T0" fmla="*/ 25 w 104"/>
                  <a:gd name="T1" fmla="*/ 15 h 104"/>
                  <a:gd name="T2" fmla="*/ 15 w 104"/>
                  <a:gd name="T3" fmla="*/ 79 h 104"/>
                  <a:gd name="T4" fmla="*/ 80 w 104"/>
                  <a:gd name="T5" fmla="*/ 89 h 104"/>
                  <a:gd name="T6" fmla="*/ 89 w 104"/>
                  <a:gd name="T7" fmla="*/ 25 h 104"/>
                  <a:gd name="T8" fmla="*/ 25 w 104"/>
                  <a:gd name="T9" fmla="*/ 1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4">
                    <a:moveTo>
                      <a:pt x="25" y="15"/>
                    </a:moveTo>
                    <a:cubicBezTo>
                      <a:pt x="4" y="30"/>
                      <a:pt x="0" y="59"/>
                      <a:pt x="15" y="79"/>
                    </a:cubicBezTo>
                    <a:cubicBezTo>
                      <a:pt x="30" y="100"/>
                      <a:pt x="59" y="104"/>
                      <a:pt x="80" y="89"/>
                    </a:cubicBezTo>
                    <a:cubicBezTo>
                      <a:pt x="100" y="74"/>
                      <a:pt x="104" y="45"/>
                      <a:pt x="89" y="25"/>
                    </a:cubicBezTo>
                    <a:cubicBezTo>
                      <a:pt x="74" y="4"/>
                      <a:pt x="45" y="0"/>
                      <a:pt x="25" y="1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86672" tIns="43336" rIns="86672" bIns="43336" numCol="1" anchor="t" anchorCtr="0" compatLnSpc="1"/>
              <a:lstStyle/>
              <a:p>
                <a:endParaRPr lang="zh-CN" altLang="en-US" sz="1600" dirty="0">
                  <a:solidFill>
                    <a:schemeClr val="bg1"/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47" name="Freeform 7"/>
              <p:cNvSpPr/>
              <p:nvPr/>
            </p:nvSpPr>
            <p:spPr bwMode="auto">
              <a:xfrm>
                <a:off x="5359445" y="1804078"/>
                <a:ext cx="264072" cy="264072"/>
              </a:xfrm>
              <a:custGeom>
                <a:avLst/>
                <a:gdLst>
                  <a:gd name="T0" fmla="*/ 25 w 104"/>
                  <a:gd name="T1" fmla="*/ 15 h 104"/>
                  <a:gd name="T2" fmla="*/ 15 w 104"/>
                  <a:gd name="T3" fmla="*/ 79 h 104"/>
                  <a:gd name="T4" fmla="*/ 80 w 104"/>
                  <a:gd name="T5" fmla="*/ 89 h 104"/>
                  <a:gd name="T6" fmla="*/ 89 w 104"/>
                  <a:gd name="T7" fmla="*/ 25 h 104"/>
                  <a:gd name="T8" fmla="*/ 25 w 104"/>
                  <a:gd name="T9" fmla="*/ 1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4">
                    <a:moveTo>
                      <a:pt x="25" y="15"/>
                    </a:moveTo>
                    <a:cubicBezTo>
                      <a:pt x="4" y="30"/>
                      <a:pt x="0" y="59"/>
                      <a:pt x="15" y="79"/>
                    </a:cubicBezTo>
                    <a:cubicBezTo>
                      <a:pt x="30" y="100"/>
                      <a:pt x="59" y="104"/>
                      <a:pt x="80" y="89"/>
                    </a:cubicBezTo>
                    <a:cubicBezTo>
                      <a:pt x="100" y="74"/>
                      <a:pt x="104" y="45"/>
                      <a:pt x="89" y="25"/>
                    </a:cubicBezTo>
                    <a:cubicBezTo>
                      <a:pt x="74" y="4"/>
                      <a:pt x="45" y="0"/>
                      <a:pt x="25" y="1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  <a:latin typeface="Source Han Serif SC" panose="02020500000000000000" pitchFamily="18" charset="-122"/>
                    <a:ea typeface="Source Han Serif SC" panose="02020500000000000000" pitchFamily="18" charset="-122"/>
                    <a:cs typeface="+mn-ea"/>
                    <a:sym typeface="Source Han Serif SC" panose="02020500000000000000" pitchFamily="18" charset="-122"/>
                  </a:rPr>
                  <a:t>1</a:t>
                </a:r>
                <a:endParaRPr lang="zh-CN" altLang="en-US" sz="1600" dirty="0">
                  <a:solidFill>
                    <a:schemeClr val="bg1"/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48" name="Freeform 8"/>
              <p:cNvSpPr>
                <a:spLocks noEditPoints="1"/>
              </p:cNvSpPr>
              <p:nvPr/>
            </p:nvSpPr>
            <p:spPr bwMode="auto">
              <a:xfrm>
                <a:off x="5293841" y="1738471"/>
                <a:ext cx="398569" cy="395289"/>
              </a:xfrm>
              <a:custGeom>
                <a:avLst/>
                <a:gdLst>
                  <a:gd name="T0" fmla="*/ 46 w 157"/>
                  <a:gd name="T1" fmla="*/ 23 h 156"/>
                  <a:gd name="T2" fmla="*/ 34 w 157"/>
                  <a:gd name="T3" fmla="*/ 13 h 156"/>
                  <a:gd name="T4" fmla="*/ 30 w 157"/>
                  <a:gd name="T5" fmla="*/ 37 h 156"/>
                  <a:gd name="T6" fmla="*/ 23 w 157"/>
                  <a:gd name="T7" fmla="*/ 46 h 156"/>
                  <a:gd name="T8" fmla="*/ 3 w 157"/>
                  <a:gd name="T9" fmla="*/ 57 h 156"/>
                  <a:gd name="T10" fmla="*/ 15 w 157"/>
                  <a:gd name="T11" fmla="*/ 76 h 156"/>
                  <a:gd name="T12" fmla="*/ 0 w 157"/>
                  <a:gd name="T13" fmla="*/ 81 h 156"/>
                  <a:gd name="T14" fmla="*/ 18 w 157"/>
                  <a:gd name="T15" fmla="*/ 97 h 156"/>
                  <a:gd name="T16" fmla="*/ 22 w 157"/>
                  <a:gd name="T17" fmla="*/ 107 h 156"/>
                  <a:gd name="T18" fmla="*/ 21 w 157"/>
                  <a:gd name="T19" fmla="*/ 130 h 156"/>
                  <a:gd name="T20" fmla="*/ 45 w 157"/>
                  <a:gd name="T21" fmla="*/ 132 h 156"/>
                  <a:gd name="T22" fmla="*/ 42 w 157"/>
                  <a:gd name="T23" fmla="*/ 147 h 156"/>
                  <a:gd name="T24" fmla="*/ 65 w 157"/>
                  <a:gd name="T25" fmla="*/ 140 h 156"/>
                  <a:gd name="T26" fmla="*/ 80 w 157"/>
                  <a:gd name="T27" fmla="*/ 142 h 156"/>
                  <a:gd name="T28" fmla="*/ 102 w 157"/>
                  <a:gd name="T29" fmla="*/ 153 h 156"/>
                  <a:gd name="T30" fmla="*/ 101 w 157"/>
                  <a:gd name="T31" fmla="*/ 137 h 156"/>
                  <a:gd name="T32" fmla="*/ 111 w 157"/>
                  <a:gd name="T33" fmla="*/ 133 h 156"/>
                  <a:gd name="T34" fmla="*/ 135 w 157"/>
                  <a:gd name="T35" fmla="*/ 132 h 156"/>
                  <a:gd name="T36" fmla="*/ 127 w 157"/>
                  <a:gd name="T37" fmla="*/ 118 h 156"/>
                  <a:gd name="T38" fmla="*/ 133 w 157"/>
                  <a:gd name="T39" fmla="*/ 110 h 156"/>
                  <a:gd name="T40" fmla="*/ 154 w 157"/>
                  <a:gd name="T41" fmla="*/ 98 h 156"/>
                  <a:gd name="T42" fmla="*/ 140 w 157"/>
                  <a:gd name="T43" fmla="*/ 90 h 156"/>
                  <a:gd name="T44" fmla="*/ 142 w 157"/>
                  <a:gd name="T45" fmla="*/ 80 h 156"/>
                  <a:gd name="T46" fmla="*/ 154 w 157"/>
                  <a:gd name="T47" fmla="*/ 60 h 156"/>
                  <a:gd name="T48" fmla="*/ 138 w 157"/>
                  <a:gd name="T49" fmla="*/ 58 h 156"/>
                  <a:gd name="T50" fmla="*/ 134 w 157"/>
                  <a:gd name="T51" fmla="*/ 47 h 156"/>
                  <a:gd name="T52" fmla="*/ 135 w 157"/>
                  <a:gd name="T53" fmla="*/ 26 h 156"/>
                  <a:gd name="T54" fmla="*/ 121 w 157"/>
                  <a:gd name="T55" fmla="*/ 32 h 156"/>
                  <a:gd name="T56" fmla="*/ 111 w 157"/>
                  <a:gd name="T57" fmla="*/ 24 h 156"/>
                  <a:gd name="T58" fmla="*/ 100 w 157"/>
                  <a:gd name="T59" fmla="*/ 3 h 156"/>
                  <a:gd name="T60" fmla="*/ 91 w 157"/>
                  <a:gd name="T61" fmla="*/ 16 h 156"/>
                  <a:gd name="T62" fmla="*/ 76 w 157"/>
                  <a:gd name="T63" fmla="*/ 14 h 156"/>
                  <a:gd name="T64" fmla="*/ 55 w 157"/>
                  <a:gd name="T65" fmla="*/ 3 h 156"/>
                  <a:gd name="T66" fmla="*/ 120 w 157"/>
                  <a:gd name="T67" fmla="*/ 47 h 156"/>
                  <a:gd name="T68" fmla="*/ 36 w 157"/>
                  <a:gd name="T69" fmla="*/ 109 h 156"/>
                  <a:gd name="T70" fmla="*/ 120 w 157"/>
                  <a:gd name="T71" fmla="*/ 4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7" h="156">
                    <a:moveTo>
                      <a:pt x="55" y="19"/>
                    </a:moveTo>
                    <a:cubicBezTo>
                      <a:pt x="52" y="20"/>
                      <a:pt x="49" y="22"/>
                      <a:pt x="46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27" y="40"/>
                      <a:pt x="25" y="43"/>
                      <a:pt x="24" y="46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16" y="66"/>
                      <a:pt x="16" y="66"/>
                      <a:pt x="16" y="66"/>
                    </a:cubicBezTo>
                    <a:cubicBezTo>
                      <a:pt x="15" y="69"/>
                      <a:pt x="15" y="72"/>
                      <a:pt x="15" y="76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18" y="97"/>
                      <a:pt x="18" y="97"/>
                      <a:pt x="18" y="97"/>
                    </a:cubicBezTo>
                    <a:cubicBezTo>
                      <a:pt x="19" y="101"/>
                      <a:pt x="19" y="102"/>
                      <a:pt x="22" y="107"/>
                    </a:cubicBezTo>
                    <a:cubicBezTo>
                      <a:pt x="22" y="107"/>
                      <a:pt x="22" y="107"/>
                      <a:pt x="22" y="107"/>
                    </a:cubicBezTo>
                    <a:cubicBezTo>
                      <a:pt x="11" y="118"/>
                      <a:pt x="11" y="118"/>
                      <a:pt x="11" y="118"/>
                    </a:cubicBezTo>
                    <a:cubicBezTo>
                      <a:pt x="21" y="130"/>
                      <a:pt x="21" y="130"/>
                      <a:pt x="21" y="130"/>
                    </a:cubicBezTo>
                    <a:cubicBezTo>
                      <a:pt x="35" y="124"/>
                      <a:pt x="35" y="124"/>
                      <a:pt x="35" y="124"/>
                    </a:cubicBezTo>
                    <a:cubicBezTo>
                      <a:pt x="38" y="127"/>
                      <a:pt x="41" y="130"/>
                      <a:pt x="45" y="132"/>
                    </a:cubicBezTo>
                    <a:cubicBezTo>
                      <a:pt x="45" y="132"/>
                      <a:pt x="45" y="132"/>
                      <a:pt x="45" y="132"/>
                    </a:cubicBezTo>
                    <a:cubicBezTo>
                      <a:pt x="42" y="147"/>
                      <a:pt x="42" y="147"/>
                      <a:pt x="42" y="147"/>
                    </a:cubicBezTo>
                    <a:cubicBezTo>
                      <a:pt x="57" y="153"/>
                      <a:pt x="57" y="153"/>
                      <a:pt x="57" y="153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70" y="141"/>
                      <a:pt x="75" y="141"/>
                      <a:pt x="80" y="141"/>
                    </a:cubicBezTo>
                    <a:cubicBezTo>
                      <a:pt x="80" y="142"/>
                      <a:pt x="80" y="142"/>
                      <a:pt x="80" y="142"/>
                    </a:cubicBezTo>
                    <a:cubicBezTo>
                      <a:pt x="86" y="156"/>
                      <a:pt x="86" y="156"/>
                      <a:pt x="86" y="156"/>
                    </a:cubicBezTo>
                    <a:cubicBezTo>
                      <a:pt x="102" y="153"/>
                      <a:pt x="102" y="153"/>
                      <a:pt x="102" y="153"/>
                    </a:cubicBezTo>
                    <a:cubicBezTo>
                      <a:pt x="101" y="137"/>
                      <a:pt x="101" y="137"/>
                      <a:pt x="101" y="137"/>
                    </a:cubicBezTo>
                    <a:cubicBezTo>
                      <a:pt x="101" y="137"/>
                      <a:pt x="101" y="137"/>
                      <a:pt x="101" y="137"/>
                    </a:cubicBezTo>
                    <a:cubicBezTo>
                      <a:pt x="105" y="136"/>
                      <a:pt x="108" y="134"/>
                      <a:pt x="111" y="132"/>
                    </a:cubicBezTo>
                    <a:cubicBezTo>
                      <a:pt x="111" y="133"/>
                      <a:pt x="111" y="133"/>
                      <a:pt x="111" y="133"/>
                    </a:cubicBezTo>
                    <a:cubicBezTo>
                      <a:pt x="123" y="143"/>
                      <a:pt x="123" y="143"/>
                      <a:pt x="123" y="143"/>
                    </a:cubicBezTo>
                    <a:cubicBezTo>
                      <a:pt x="135" y="132"/>
                      <a:pt x="135" y="132"/>
                      <a:pt x="135" y="132"/>
                    </a:cubicBezTo>
                    <a:cubicBezTo>
                      <a:pt x="127" y="118"/>
                      <a:pt x="127" y="118"/>
                      <a:pt x="127" y="118"/>
                    </a:cubicBezTo>
                    <a:cubicBezTo>
                      <a:pt x="127" y="118"/>
                      <a:pt x="127" y="118"/>
                      <a:pt x="127" y="118"/>
                    </a:cubicBezTo>
                    <a:cubicBezTo>
                      <a:pt x="129" y="116"/>
                      <a:pt x="131" y="113"/>
                      <a:pt x="133" y="110"/>
                    </a:cubicBezTo>
                    <a:cubicBezTo>
                      <a:pt x="133" y="110"/>
                      <a:pt x="133" y="110"/>
                      <a:pt x="133" y="110"/>
                    </a:cubicBezTo>
                    <a:cubicBezTo>
                      <a:pt x="148" y="113"/>
                      <a:pt x="148" y="113"/>
                      <a:pt x="148" y="113"/>
                    </a:cubicBezTo>
                    <a:cubicBezTo>
                      <a:pt x="154" y="98"/>
                      <a:pt x="154" y="98"/>
                      <a:pt x="154" y="98"/>
                    </a:cubicBezTo>
                    <a:cubicBezTo>
                      <a:pt x="140" y="90"/>
                      <a:pt x="140" y="90"/>
                      <a:pt x="140" y="90"/>
                    </a:cubicBezTo>
                    <a:cubicBezTo>
                      <a:pt x="140" y="90"/>
                      <a:pt x="140" y="90"/>
                      <a:pt x="140" y="90"/>
                    </a:cubicBezTo>
                    <a:cubicBezTo>
                      <a:pt x="141" y="87"/>
                      <a:pt x="141" y="83"/>
                      <a:pt x="141" y="80"/>
                    </a:cubicBezTo>
                    <a:cubicBezTo>
                      <a:pt x="142" y="80"/>
                      <a:pt x="142" y="80"/>
                      <a:pt x="142" y="80"/>
                    </a:cubicBezTo>
                    <a:cubicBezTo>
                      <a:pt x="157" y="75"/>
                      <a:pt x="157" y="75"/>
                      <a:pt x="157" y="75"/>
                    </a:cubicBezTo>
                    <a:cubicBezTo>
                      <a:pt x="154" y="60"/>
                      <a:pt x="154" y="60"/>
                      <a:pt x="154" y="60"/>
                    </a:cubicBezTo>
                    <a:cubicBezTo>
                      <a:pt x="139" y="59"/>
                      <a:pt x="139" y="59"/>
                      <a:pt x="139" y="59"/>
                    </a:cubicBezTo>
                    <a:cubicBezTo>
                      <a:pt x="138" y="58"/>
                      <a:pt x="138" y="58"/>
                      <a:pt x="138" y="58"/>
                    </a:cubicBezTo>
                    <a:cubicBezTo>
                      <a:pt x="137" y="55"/>
                      <a:pt x="136" y="52"/>
                      <a:pt x="133" y="48"/>
                    </a:cubicBezTo>
                    <a:cubicBezTo>
                      <a:pt x="134" y="47"/>
                      <a:pt x="134" y="47"/>
                      <a:pt x="134" y="47"/>
                    </a:cubicBezTo>
                    <a:cubicBezTo>
                      <a:pt x="144" y="39"/>
                      <a:pt x="144" y="39"/>
                      <a:pt x="144" y="39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21" y="33"/>
                      <a:pt x="121" y="33"/>
                      <a:pt x="121" y="33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18" y="29"/>
                      <a:pt x="115" y="27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cubicBezTo>
                      <a:pt x="115" y="9"/>
                      <a:pt x="115" y="9"/>
                      <a:pt x="115" y="9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91" y="16"/>
                      <a:pt x="91" y="16"/>
                      <a:pt x="91" y="16"/>
                    </a:cubicBezTo>
                    <a:cubicBezTo>
                      <a:pt x="91" y="16"/>
                      <a:pt x="91" y="16"/>
                      <a:pt x="91" y="16"/>
                    </a:cubicBezTo>
                    <a:cubicBezTo>
                      <a:pt x="86" y="15"/>
                      <a:pt x="81" y="15"/>
                      <a:pt x="76" y="15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19"/>
                      <a:pt x="55" y="19"/>
                      <a:pt x="55" y="19"/>
                    </a:cubicBezTo>
                    <a:close/>
                    <a:moveTo>
                      <a:pt x="120" y="47"/>
                    </a:moveTo>
                    <a:cubicBezTo>
                      <a:pt x="138" y="70"/>
                      <a:pt x="133" y="103"/>
                      <a:pt x="109" y="120"/>
                    </a:cubicBezTo>
                    <a:cubicBezTo>
                      <a:pt x="86" y="137"/>
                      <a:pt x="53" y="133"/>
                      <a:pt x="36" y="109"/>
                    </a:cubicBezTo>
                    <a:cubicBezTo>
                      <a:pt x="19" y="86"/>
                      <a:pt x="23" y="53"/>
                      <a:pt x="47" y="36"/>
                    </a:cubicBezTo>
                    <a:cubicBezTo>
                      <a:pt x="70" y="19"/>
                      <a:pt x="103" y="23"/>
                      <a:pt x="120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86672" tIns="43336" rIns="86672" bIns="43336" numCol="1" anchor="t" anchorCtr="0" compatLnSpc="1"/>
              <a:lstStyle/>
              <a:p>
                <a:endParaRPr lang="zh-CN" altLang="en-US" sz="1600" dirty="0">
                  <a:solidFill>
                    <a:schemeClr val="bg1"/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endParaRPr>
              </a:p>
            </p:txBody>
          </p:sp>
        </p:grpSp>
        <p:grpSp>
          <p:nvGrpSpPr>
            <p:cNvPr id="4" name="组合 48"/>
            <p:cNvGrpSpPr/>
            <p:nvPr/>
          </p:nvGrpSpPr>
          <p:grpSpPr>
            <a:xfrm>
              <a:off x="6000025" y="2605517"/>
              <a:ext cx="597174" cy="592228"/>
              <a:chOff x="5293841" y="1738470"/>
              <a:chExt cx="398569" cy="395289"/>
            </a:xfrm>
            <a:solidFill>
              <a:schemeClr val="accent2"/>
            </a:solidFill>
          </p:grpSpPr>
          <p:sp>
            <p:nvSpPr>
              <p:cNvPr id="50" name="Freeform 5"/>
              <p:cNvSpPr/>
              <p:nvPr/>
            </p:nvSpPr>
            <p:spPr bwMode="auto">
              <a:xfrm>
                <a:off x="5359448" y="1804078"/>
                <a:ext cx="264072" cy="264072"/>
              </a:xfrm>
              <a:custGeom>
                <a:avLst/>
                <a:gdLst>
                  <a:gd name="T0" fmla="*/ 25 w 104"/>
                  <a:gd name="T1" fmla="*/ 15 h 104"/>
                  <a:gd name="T2" fmla="*/ 15 w 104"/>
                  <a:gd name="T3" fmla="*/ 79 h 104"/>
                  <a:gd name="T4" fmla="*/ 80 w 104"/>
                  <a:gd name="T5" fmla="*/ 89 h 104"/>
                  <a:gd name="T6" fmla="*/ 89 w 104"/>
                  <a:gd name="T7" fmla="*/ 25 h 104"/>
                  <a:gd name="T8" fmla="*/ 25 w 104"/>
                  <a:gd name="T9" fmla="*/ 1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4">
                    <a:moveTo>
                      <a:pt x="25" y="15"/>
                    </a:moveTo>
                    <a:cubicBezTo>
                      <a:pt x="4" y="30"/>
                      <a:pt x="0" y="59"/>
                      <a:pt x="15" y="79"/>
                    </a:cubicBezTo>
                    <a:cubicBezTo>
                      <a:pt x="30" y="100"/>
                      <a:pt x="59" y="104"/>
                      <a:pt x="80" y="89"/>
                    </a:cubicBezTo>
                    <a:cubicBezTo>
                      <a:pt x="100" y="74"/>
                      <a:pt x="104" y="45"/>
                      <a:pt x="89" y="25"/>
                    </a:cubicBezTo>
                    <a:cubicBezTo>
                      <a:pt x="74" y="4"/>
                      <a:pt x="45" y="0"/>
                      <a:pt x="25" y="1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86672" tIns="43336" rIns="86672" bIns="43336" numCol="1" anchor="t" anchorCtr="0" compatLnSpc="1"/>
              <a:lstStyle/>
              <a:p>
                <a:endParaRPr lang="zh-CN" altLang="en-US" sz="1600" dirty="0">
                  <a:solidFill>
                    <a:schemeClr val="bg1"/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51" name="Freeform 7"/>
              <p:cNvSpPr/>
              <p:nvPr/>
            </p:nvSpPr>
            <p:spPr bwMode="auto">
              <a:xfrm>
                <a:off x="5359448" y="1804078"/>
                <a:ext cx="264072" cy="264072"/>
              </a:xfrm>
              <a:custGeom>
                <a:avLst/>
                <a:gdLst>
                  <a:gd name="T0" fmla="*/ 25 w 104"/>
                  <a:gd name="T1" fmla="*/ 15 h 104"/>
                  <a:gd name="T2" fmla="*/ 15 w 104"/>
                  <a:gd name="T3" fmla="*/ 79 h 104"/>
                  <a:gd name="T4" fmla="*/ 80 w 104"/>
                  <a:gd name="T5" fmla="*/ 89 h 104"/>
                  <a:gd name="T6" fmla="*/ 89 w 104"/>
                  <a:gd name="T7" fmla="*/ 25 h 104"/>
                  <a:gd name="T8" fmla="*/ 25 w 104"/>
                  <a:gd name="T9" fmla="*/ 1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4">
                    <a:moveTo>
                      <a:pt x="25" y="15"/>
                    </a:moveTo>
                    <a:cubicBezTo>
                      <a:pt x="4" y="30"/>
                      <a:pt x="0" y="59"/>
                      <a:pt x="15" y="79"/>
                    </a:cubicBezTo>
                    <a:cubicBezTo>
                      <a:pt x="30" y="100"/>
                      <a:pt x="59" y="104"/>
                      <a:pt x="80" y="89"/>
                    </a:cubicBezTo>
                    <a:cubicBezTo>
                      <a:pt x="100" y="74"/>
                      <a:pt x="104" y="45"/>
                      <a:pt x="89" y="25"/>
                    </a:cubicBezTo>
                    <a:cubicBezTo>
                      <a:pt x="74" y="4"/>
                      <a:pt x="45" y="0"/>
                      <a:pt x="25" y="1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  <a:latin typeface="Source Han Serif SC" panose="02020500000000000000" pitchFamily="18" charset="-122"/>
                    <a:ea typeface="Source Han Serif SC" panose="02020500000000000000" pitchFamily="18" charset="-122"/>
                    <a:cs typeface="+mn-ea"/>
                    <a:sym typeface="Source Han Serif SC" panose="02020500000000000000" pitchFamily="18" charset="-122"/>
                  </a:rPr>
                  <a:t>2</a:t>
                </a:r>
                <a:endParaRPr lang="zh-CN" altLang="en-US" sz="1600" dirty="0">
                  <a:solidFill>
                    <a:schemeClr val="bg1"/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52" name="Freeform 8"/>
              <p:cNvSpPr>
                <a:spLocks noEditPoints="1"/>
              </p:cNvSpPr>
              <p:nvPr/>
            </p:nvSpPr>
            <p:spPr bwMode="auto">
              <a:xfrm>
                <a:off x="5293841" y="1738470"/>
                <a:ext cx="398569" cy="395289"/>
              </a:xfrm>
              <a:custGeom>
                <a:avLst/>
                <a:gdLst>
                  <a:gd name="T0" fmla="*/ 46 w 157"/>
                  <a:gd name="T1" fmla="*/ 23 h 156"/>
                  <a:gd name="T2" fmla="*/ 34 w 157"/>
                  <a:gd name="T3" fmla="*/ 13 h 156"/>
                  <a:gd name="T4" fmla="*/ 30 w 157"/>
                  <a:gd name="T5" fmla="*/ 37 h 156"/>
                  <a:gd name="T6" fmla="*/ 23 w 157"/>
                  <a:gd name="T7" fmla="*/ 46 h 156"/>
                  <a:gd name="T8" fmla="*/ 3 w 157"/>
                  <a:gd name="T9" fmla="*/ 57 h 156"/>
                  <a:gd name="T10" fmla="*/ 15 w 157"/>
                  <a:gd name="T11" fmla="*/ 76 h 156"/>
                  <a:gd name="T12" fmla="*/ 0 w 157"/>
                  <a:gd name="T13" fmla="*/ 81 h 156"/>
                  <a:gd name="T14" fmla="*/ 18 w 157"/>
                  <a:gd name="T15" fmla="*/ 97 h 156"/>
                  <a:gd name="T16" fmla="*/ 22 w 157"/>
                  <a:gd name="T17" fmla="*/ 107 h 156"/>
                  <a:gd name="T18" fmla="*/ 21 w 157"/>
                  <a:gd name="T19" fmla="*/ 130 h 156"/>
                  <a:gd name="T20" fmla="*/ 45 w 157"/>
                  <a:gd name="T21" fmla="*/ 132 h 156"/>
                  <a:gd name="T22" fmla="*/ 42 w 157"/>
                  <a:gd name="T23" fmla="*/ 147 h 156"/>
                  <a:gd name="T24" fmla="*/ 65 w 157"/>
                  <a:gd name="T25" fmla="*/ 140 h 156"/>
                  <a:gd name="T26" fmla="*/ 80 w 157"/>
                  <a:gd name="T27" fmla="*/ 142 h 156"/>
                  <a:gd name="T28" fmla="*/ 102 w 157"/>
                  <a:gd name="T29" fmla="*/ 153 h 156"/>
                  <a:gd name="T30" fmla="*/ 101 w 157"/>
                  <a:gd name="T31" fmla="*/ 137 h 156"/>
                  <a:gd name="T32" fmla="*/ 111 w 157"/>
                  <a:gd name="T33" fmla="*/ 133 h 156"/>
                  <a:gd name="T34" fmla="*/ 135 w 157"/>
                  <a:gd name="T35" fmla="*/ 132 h 156"/>
                  <a:gd name="T36" fmla="*/ 127 w 157"/>
                  <a:gd name="T37" fmla="*/ 118 h 156"/>
                  <a:gd name="T38" fmla="*/ 133 w 157"/>
                  <a:gd name="T39" fmla="*/ 110 h 156"/>
                  <a:gd name="T40" fmla="*/ 154 w 157"/>
                  <a:gd name="T41" fmla="*/ 98 h 156"/>
                  <a:gd name="T42" fmla="*/ 140 w 157"/>
                  <a:gd name="T43" fmla="*/ 90 h 156"/>
                  <a:gd name="T44" fmla="*/ 142 w 157"/>
                  <a:gd name="T45" fmla="*/ 80 h 156"/>
                  <a:gd name="T46" fmla="*/ 154 w 157"/>
                  <a:gd name="T47" fmla="*/ 60 h 156"/>
                  <a:gd name="T48" fmla="*/ 138 w 157"/>
                  <a:gd name="T49" fmla="*/ 58 h 156"/>
                  <a:gd name="T50" fmla="*/ 134 w 157"/>
                  <a:gd name="T51" fmla="*/ 47 h 156"/>
                  <a:gd name="T52" fmla="*/ 135 w 157"/>
                  <a:gd name="T53" fmla="*/ 26 h 156"/>
                  <a:gd name="T54" fmla="*/ 121 w 157"/>
                  <a:gd name="T55" fmla="*/ 32 h 156"/>
                  <a:gd name="T56" fmla="*/ 111 w 157"/>
                  <a:gd name="T57" fmla="*/ 24 h 156"/>
                  <a:gd name="T58" fmla="*/ 100 w 157"/>
                  <a:gd name="T59" fmla="*/ 3 h 156"/>
                  <a:gd name="T60" fmla="*/ 91 w 157"/>
                  <a:gd name="T61" fmla="*/ 16 h 156"/>
                  <a:gd name="T62" fmla="*/ 76 w 157"/>
                  <a:gd name="T63" fmla="*/ 14 h 156"/>
                  <a:gd name="T64" fmla="*/ 55 w 157"/>
                  <a:gd name="T65" fmla="*/ 3 h 156"/>
                  <a:gd name="T66" fmla="*/ 120 w 157"/>
                  <a:gd name="T67" fmla="*/ 47 h 156"/>
                  <a:gd name="T68" fmla="*/ 36 w 157"/>
                  <a:gd name="T69" fmla="*/ 109 h 156"/>
                  <a:gd name="T70" fmla="*/ 120 w 157"/>
                  <a:gd name="T71" fmla="*/ 4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7" h="156">
                    <a:moveTo>
                      <a:pt x="55" y="19"/>
                    </a:moveTo>
                    <a:cubicBezTo>
                      <a:pt x="52" y="20"/>
                      <a:pt x="49" y="22"/>
                      <a:pt x="46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27" y="40"/>
                      <a:pt x="25" y="43"/>
                      <a:pt x="24" y="46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16" y="66"/>
                      <a:pt x="16" y="66"/>
                      <a:pt x="16" y="66"/>
                    </a:cubicBezTo>
                    <a:cubicBezTo>
                      <a:pt x="15" y="69"/>
                      <a:pt x="15" y="72"/>
                      <a:pt x="15" y="76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18" y="97"/>
                      <a:pt x="18" y="97"/>
                      <a:pt x="18" y="97"/>
                    </a:cubicBezTo>
                    <a:cubicBezTo>
                      <a:pt x="19" y="101"/>
                      <a:pt x="19" y="102"/>
                      <a:pt x="22" y="107"/>
                    </a:cubicBezTo>
                    <a:cubicBezTo>
                      <a:pt x="22" y="107"/>
                      <a:pt x="22" y="107"/>
                      <a:pt x="22" y="107"/>
                    </a:cubicBezTo>
                    <a:cubicBezTo>
                      <a:pt x="11" y="118"/>
                      <a:pt x="11" y="118"/>
                      <a:pt x="11" y="118"/>
                    </a:cubicBezTo>
                    <a:cubicBezTo>
                      <a:pt x="21" y="130"/>
                      <a:pt x="21" y="130"/>
                      <a:pt x="21" y="130"/>
                    </a:cubicBezTo>
                    <a:cubicBezTo>
                      <a:pt x="35" y="124"/>
                      <a:pt x="35" y="124"/>
                      <a:pt x="35" y="124"/>
                    </a:cubicBezTo>
                    <a:cubicBezTo>
                      <a:pt x="38" y="127"/>
                      <a:pt x="41" y="130"/>
                      <a:pt x="45" y="132"/>
                    </a:cubicBezTo>
                    <a:cubicBezTo>
                      <a:pt x="45" y="132"/>
                      <a:pt x="45" y="132"/>
                      <a:pt x="45" y="132"/>
                    </a:cubicBezTo>
                    <a:cubicBezTo>
                      <a:pt x="42" y="147"/>
                      <a:pt x="42" y="147"/>
                      <a:pt x="42" y="147"/>
                    </a:cubicBezTo>
                    <a:cubicBezTo>
                      <a:pt x="57" y="153"/>
                      <a:pt x="57" y="153"/>
                      <a:pt x="57" y="153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70" y="141"/>
                      <a:pt x="75" y="141"/>
                      <a:pt x="80" y="141"/>
                    </a:cubicBezTo>
                    <a:cubicBezTo>
                      <a:pt x="80" y="142"/>
                      <a:pt x="80" y="142"/>
                      <a:pt x="80" y="142"/>
                    </a:cubicBezTo>
                    <a:cubicBezTo>
                      <a:pt x="86" y="156"/>
                      <a:pt x="86" y="156"/>
                      <a:pt x="86" y="156"/>
                    </a:cubicBezTo>
                    <a:cubicBezTo>
                      <a:pt x="102" y="153"/>
                      <a:pt x="102" y="153"/>
                      <a:pt x="102" y="153"/>
                    </a:cubicBezTo>
                    <a:cubicBezTo>
                      <a:pt x="101" y="137"/>
                      <a:pt x="101" y="137"/>
                      <a:pt x="101" y="137"/>
                    </a:cubicBezTo>
                    <a:cubicBezTo>
                      <a:pt x="101" y="137"/>
                      <a:pt x="101" y="137"/>
                      <a:pt x="101" y="137"/>
                    </a:cubicBezTo>
                    <a:cubicBezTo>
                      <a:pt x="105" y="136"/>
                      <a:pt x="108" y="134"/>
                      <a:pt x="111" y="132"/>
                    </a:cubicBezTo>
                    <a:cubicBezTo>
                      <a:pt x="111" y="133"/>
                      <a:pt x="111" y="133"/>
                      <a:pt x="111" y="133"/>
                    </a:cubicBezTo>
                    <a:cubicBezTo>
                      <a:pt x="123" y="143"/>
                      <a:pt x="123" y="143"/>
                      <a:pt x="123" y="143"/>
                    </a:cubicBezTo>
                    <a:cubicBezTo>
                      <a:pt x="135" y="132"/>
                      <a:pt x="135" y="132"/>
                      <a:pt x="135" y="132"/>
                    </a:cubicBezTo>
                    <a:cubicBezTo>
                      <a:pt x="127" y="118"/>
                      <a:pt x="127" y="118"/>
                      <a:pt x="127" y="118"/>
                    </a:cubicBezTo>
                    <a:cubicBezTo>
                      <a:pt x="127" y="118"/>
                      <a:pt x="127" y="118"/>
                      <a:pt x="127" y="118"/>
                    </a:cubicBezTo>
                    <a:cubicBezTo>
                      <a:pt x="129" y="116"/>
                      <a:pt x="131" y="113"/>
                      <a:pt x="133" y="110"/>
                    </a:cubicBezTo>
                    <a:cubicBezTo>
                      <a:pt x="133" y="110"/>
                      <a:pt x="133" y="110"/>
                      <a:pt x="133" y="110"/>
                    </a:cubicBezTo>
                    <a:cubicBezTo>
                      <a:pt x="148" y="113"/>
                      <a:pt x="148" y="113"/>
                      <a:pt x="148" y="113"/>
                    </a:cubicBezTo>
                    <a:cubicBezTo>
                      <a:pt x="154" y="98"/>
                      <a:pt x="154" y="98"/>
                      <a:pt x="154" y="98"/>
                    </a:cubicBezTo>
                    <a:cubicBezTo>
                      <a:pt x="140" y="90"/>
                      <a:pt x="140" y="90"/>
                      <a:pt x="140" y="90"/>
                    </a:cubicBezTo>
                    <a:cubicBezTo>
                      <a:pt x="140" y="90"/>
                      <a:pt x="140" y="90"/>
                      <a:pt x="140" y="90"/>
                    </a:cubicBezTo>
                    <a:cubicBezTo>
                      <a:pt x="141" y="87"/>
                      <a:pt x="141" y="83"/>
                      <a:pt x="141" y="80"/>
                    </a:cubicBezTo>
                    <a:cubicBezTo>
                      <a:pt x="142" y="80"/>
                      <a:pt x="142" y="80"/>
                      <a:pt x="142" y="80"/>
                    </a:cubicBezTo>
                    <a:cubicBezTo>
                      <a:pt x="157" y="75"/>
                      <a:pt x="157" y="75"/>
                      <a:pt x="157" y="75"/>
                    </a:cubicBezTo>
                    <a:cubicBezTo>
                      <a:pt x="154" y="60"/>
                      <a:pt x="154" y="60"/>
                      <a:pt x="154" y="60"/>
                    </a:cubicBezTo>
                    <a:cubicBezTo>
                      <a:pt x="139" y="59"/>
                      <a:pt x="139" y="59"/>
                      <a:pt x="139" y="59"/>
                    </a:cubicBezTo>
                    <a:cubicBezTo>
                      <a:pt x="138" y="58"/>
                      <a:pt x="138" y="58"/>
                      <a:pt x="138" y="58"/>
                    </a:cubicBezTo>
                    <a:cubicBezTo>
                      <a:pt x="137" y="55"/>
                      <a:pt x="136" y="52"/>
                      <a:pt x="133" y="48"/>
                    </a:cubicBezTo>
                    <a:cubicBezTo>
                      <a:pt x="134" y="47"/>
                      <a:pt x="134" y="47"/>
                      <a:pt x="134" y="47"/>
                    </a:cubicBezTo>
                    <a:cubicBezTo>
                      <a:pt x="144" y="39"/>
                      <a:pt x="144" y="39"/>
                      <a:pt x="144" y="39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21" y="33"/>
                      <a:pt x="121" y="33"/>
                      <a:pt x="121" y="33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18" y="29"/>
                      <a:pt x="115" y="27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cubicBezTo>
                      <a:pt x="115" y="9"/>
                      <a:pt x="115" y="9"/>
                      <a:pt x="115" y="9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91" y="16"/>
                      <a:pt x="91" y="16"/>
                      <a:pt x="91" y="16"/>
                    </a:cubicBezTo>
                    <a:cubicBezTo>
                      <a:pt x="91" y="16"/>
                      <a:pt x="91" y="16"/>
                      <a:pt x="91" y="16"/>
                    </a:cubicBezTo>
                    <a:cubicBezTo>
                      <a:pt x="86" y="15"/>
                      <a:pt x="81" y="15"/>
                      <a:pt x="76" y="15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19"/>
                      <a:pt x="55" y="19"/>
                      <a:pt x="55" y="19"/>
                    </a:cubicBezTo>
                    <a:close/>
                    <a:moveTo>
                      <a:pt x="120" y="47"/>
                    </a:moveTo>
                    <a:cubicBezTo>
                      <a:pt x="138" y="70"/>
                      <a:pt x="133" y="103"/>
                      <a:pt x="109" y="120"/>
                    </a:cubicBezTo>
                    <a:cubicBezTo>
                      <a:pt x="86" y="137"/>
                      <a:pt x="53" y="133"/>
                      <a:pt x="36" y="109"/>
                    </a:cubicBezTo>
                    <a:cubicBezTo>
                      <a:pt x="19" y="86"/>
                      <a:pt x="23" y="53"/>
                      <a:pt x="47" y="36"/>
                    </a:cubicBezTo>
                    <a:cubicBezTo>
                      <a:pt x="70" y="19"/>
                      <a:pt x="103" y="23"/>
                      <a:pt x="120" y="4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86672" tIns="43336" rIns="86672" bIns="43336" numCol="1" anchor="t" anchorCtr="0" compatLnSpc="1"/>
              <a:lstStyle/>
              <a:p>
                <a:endParaRPr lang="zh-CN" altLang="en-US" sz="1600" dirty="0">
                  <a:solidFill>
                    <a:schemeClr val="bg1"/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endParaRPr>
              </a:p>
            </p:txBody>
          </p:sp>
        </p:grpSp>
        <p:grpSp>
          <p:nvGrpSpPr>
            <p:cNvPr id="5" name="组合 52"/>
            <p:cNvGrpSpPr/>
            <p:nvPr/>
          </p:nvGrpSpPr>
          <p:grpSpPr>
            <a:xfrm>
              <a:off x="6000022" y="3907875"/>
              <a:ext cx="597174" cy="592228"/>
              <a:chOff x="5293839" y="1738470"/>
              <a:chExt cx="398569" cy="395289"/>
            </a:xfrm>
            <a:solidFill>
              <a:schemeClr val="accent2"/>
            </a:solidFill>
          </p:grpSpPr>
          <p:sp>
            <p:nvSpPr>
              <p:cNvPr id="54" name="Freeform 5"/>
              <p:cNvSpPr/>
              <p:nvPr/>
            </p:nvSpPr>
            <p:spPr bwMode="auto">
              <a:xfrm>
                <a:off x="5359448" y="1804078"/>
                <a:ext cx="264072" cy="264072"/>
              </a:xfrm>
              <a:custGeom>
                <a:avLst/>
                <a:gdLst>
                  <a:gd name="T0" fmla="*/ 25 w 104"/>
                  <a:gd name="T1" fmla="*/ 15 h 104"/>
                  <a:gd name="T2" fmla="*/ 15 w 104"/>
                  <a:gd name="T3" fmla="*/ 79 h 104"/>
                  <a:gd name="T4" fmla="*/ 80 w 104"/>
                  <a:gd name="T5" fmla="*/ 89 h 104"/>
                  <a:gd name="T6" fmla="*/ 89 w 104"/>
                  <a:gd name="T7" fmla="*/ 25 h 104"/>
                  <a:gd name="T8" fmla="*/ 25 w 104"/>
                  <a:gd name="T9" fmla="*/ 1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4">
                    <a:moveTo>
                      <a:pt x="25" y="15"/>
                    </a:moveTo>
                    <a:cubicBezTo>
                      <a:pt x="4" y="30"/>
                      <a:pt x="0" y="59"/>
                      <a:pt x="15" y="79"/>
                    </a:cubicBezTo>
                    <a:cubicBezTo>
                      <a:pt x="30" y="100"/>
                      <a:pt x="59" y="104"/>
                      <a:pt x="80" y="89"/>
                    </a:cubicBezTo>
                    <a:cubicBezTo>
                      <a:pt x="100" y="74"/>
                      <a:pt x="104" y="45"/>
                      <a:pt x="89" y="25"/>
                    </a:cubicBezTo>
                    <a:cubicBezTo>
                      <a:pt x="74" y="4"/>
                      <a:pt x="45" y="0"/>
                      <a:pt x="25" y="1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86672" tIns="43336" rIns="86672" bIns="43336" numCol="1" anchor="t" anchorCtr="0" compatLnSpc="1"/>
              <a:lstStyle/>
              <a:p>
                <a:endParaRPr lang="zh-CN" altLang="en-US" sz="1600" dirty="0">
                  <a:solidFill>
                    <a:schemeClr val="bg1"/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55" name="Freeform 7"/>
              <p:cNvSpPr/>
              <p:nvPr/>
            </p:nvSpPr>
            <p:spPr bwMode="auto">
              <a:xfrm>
                <a:off x="5359448" y="1804078"/>
                <a:ext cx="264072" cy="264072"/>
              </a:xfrm>
              <a:custGeom>
                <a:avLst/>
                <a:gdLst>
                  <a:gd name="T0" fmla="*/ 25 w 104"/>
                  <a:gd name="T1" fmla="*/ 15 h 104"/>
                  <a:gd name="T2" fmla="*/ 15 w 104"/>
                  <a:gd name="T3" fmla="*/ 79 h 104"/>
                  <a:gd name="T4" fmla="*/ 80 w 104"/>
                  <a:gd name="T5" fmla="*/ 89 h 104"/>
                  <a:gd name="T6" fmla="*/ 89 w 104"/>
                  <a:gd name="T7" fmla="*/ 25 h 104"/>
                  <a:gd name="T8" fmla="*/ 25 w 104"/>
                  <a:gd name="T9" fmla="*/ 15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4" h="104">
                    <a:moveTo>
                      <a:pt x="25" y="15"/>
                    </a:moveTo>
                    <a:cubicBezTo>
                      <a:pt x="4" y="30"/>
                      <a:pt x="0" y="59"/>
                      <a:pt x="15" y="79"/>
                    </a:cubicBezTo>
                    <a:cubicBezTo>
                      <a:pt x="30" y="100"/>
                      <a:pt x="59" y="104"/>
                      <a:pt x="80" y="89"/>
                    </a:cubicBezTo>
                    <a:cubicBezTo>
                      <a:pt x="100" y="74"/>
                      <a:pt x="104" y="45"/>
                      <a:pt x="89" y="25"/>
                    </a:cubicBezTo>
                    <a:cubicBezTo>
                      <a:pt x="74" y="4"/>
                      <a:pt x="45" y="0"/>
                      <a:pt x="25" y="1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bg1"/>
                    </a:solidFill>
                    <a:latin typeface="Source Han Serif SC" panose="02020500000000000000" pitchFamily="18" charset="-122"/>
                    <a:ea typeface="Source Han Serif SC" panose="02020500000000000000" pitchFamily="18" charset="-122"/>
                    <a:cs typeface="+mn-ea"/>
                    <a:sym typeface="Source Han Serif SC" panose="02020500000000000000" pitchFamily="18" charset="-122"/>
                  </a:rPr>
                  <a:t>3</a:t>
                </a:r>
                <a:endParaRPr lang="zh-CN" altLang="en-US" sz="1600" dirty="0">
                  <a:solidFill>
                    <a:schemeClr val="bg1"/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endParaRPr>
              </a:p>
            </p:txBody>
          </p:sp>
          <p:sp>
            <p:nvSpPr>
              <p:cNvPr id="56" name="Freeform 8"/>
              <p:cNvSpPr>
                <a:spLocks noEditPoints="1"/>
              </p:cNvSpPr>
              <p:nvPr/>
            </p:nvSpPr>
            <p:spPr bwMode="auto">
              <a:xfrm>
                <a:off x="5293839" y="1738470"/>
                <a:ext cx="398569" cy="395289"/>
              </a:xfrm>
              <a:custGeom>
                <a:avLst/>
                <a:gdLst>
                  <a:gd name="T0" fmla="*/ 46 w 157"/>
                  <a:gd name="T1" fmla="*/ 23 h 156"/>
                  <a:gd name="T2" fmla="*/ 34 w 157"/>
                  <a:gd name="T3" fmla="*/ 13 h 156"/>
                  <a:gd name="T4" fmla="*/ 30 w 157"/>
                  <a:gd name="T5" fmla="*/ 37 h 156"/>
                  <a:gd name="T6" fmla="*/ 23 w 157"/>
                  <a:gd name="T7" fmla="*/ 46 h 156"/>
                  <a:gd name="T8" fmla="*/ 3 w 157"/>
                  <a:gd name="T9" fmla="*/ 57 h 156"/>
                  <a:gd name="T10" fmla="*/ 15 w 157"/>
                  <a:gd name="T11" fmla="*/ 76 h 156"/>
                  <a:gd name="T12" fmla="*/ 0 w 157"/>
                  <a:gd name="T13" fmla="*/ 81 h 156"/>
                  <a:gd name="T14" fmla="*/ 18 w 157"/>
                  <a:gd name="T15" fmla="*/ 97 h 156"/>
                  <a:gd name="T16" fmla="*/ 22 w 157"/>
                  <a:gd name="T17" fmla="*/ 107 h 156"/>
                  <a:gd name="T18" fmla="*/ 21 w 157"/>
                  <a:gd name="T19" fmla="*/ 130 h 156"/>
                  <a:gd name="T20" fmla="*/ 45 w 157"/>
                  <a:gd name="T21" fmla="*/ 132 h 156"/>
                  <a:gd name="T22" fmla="*/ 42 w 157"/>
                  <a:gd name="T23" fmla="*/ 147 h 156"/>
                  <a:gd name="T24" fmla="*/ 65 w 157"/>
                  <a:gd name="T25" fmla="*/ 140 h 156"/>
                  <a:gd name="T26" fmla="*/ 80 w 157"/>
                  <a:gd name="T27" fmla="*/ 142 h 156"/>
                  <a:gd name="T28" fmla="*/ 102 w 157"/>
                  <a:gd name="T29" fmla="*/ 153 h 156"/>
                  <a:gd name="T30" fmla="*/ 101 w 157"/>
                  <a:gd name="T31" fmla="*/ 137 h 156"/>
                  <a:gd name="T32" fmla="*/ 111 w 157"/>
                  <a:gd name="T33" fmla="*/ 133 h 156"/>
                  <a:gd name="T34" fmla="*/ 135 w 157"/>
                  <a:gd name="T35" fmla="*/ 132 h 156"/>
                  <a:gd name="T36" fmla="*/ 127 w 157"/>
                  <a:gd name="T37" fmla="*/ 118 h 156"/>
                  <a:gd name="T38" fmla="*/ 133 w 157"/>
                  <a:gd name="T39" fmla="*/ 110 h 156"/>
                  <a:gd name="T40" fmla="*/ 154 w 157"/>
                  <a:gd name="T41" fmla="*/ 98 h 156"/>
                  <a:gd name="T42" fmla="*/ 140 w 157"/>
                  <a:gd name="T43" fmla="*/ 90 h 156"/>
                  <a:gd name="T44" fmla="*/ 142 w 157"/>
                  <a:gd name="T45" fmla="*/ 80 h 156"/>
                  <a:gd name="T46" fmla="*/ 154 w 157"/>
                  <a:gd name="T47" fmla="*/ 60 h 156"/>
                  <a:gd name="T48" fmla="*/ 138 w 157"/>
                  <a:gd name="T49" fmla="*/ 58 h 156"/>
                  <a:gd name="T50" fmla="*/ 134 w 157"/>
                  <a:gd name="T51" fmla="*/ 47 h 156"/>
                  <a:gd name="T52" fmla="*/ 135 w 157"/>
                  <a:gd name="T53" fmla="*/ 26 h 156"/>
                  <a:gd name="T54" fmla="*/ 121 w 157"/>
                  <a:gd name="T55" fmla="*/ 32 h 156"/>
                  <a:gd name="T56" fmla="*/ 111 w 157"/>
                  <a:gd name="T57" fmla="*/ 24 h 156"/>
                  <a:gd name="T58" fmla="*/ 100 w 157"/>
                  <a:gd name="T59" fmla="*/ 3 h 156"/>
                  <a:gd name="T60" fmla="*/ 91 w 157"/>
                  <a:gd name="T61" fmla="*/ 16 h 156"/>
                  <a:gd name="T62" fmla="*/ 76 w 157"/>
                  <a:gd name="T63" fmla="*/ 14 h 156"/>
                  <a:gd name="T64" fmla="*/ 55 w 157"/>
                  <a:gd name="T65" fmla="*/ 3 h 156"/>
                  <a:gd name="T66" fmla="*/ 120 w 157"/>
                  <a:gd name="T67" fmla="*/ 47 h 156"/>
                  <a:gd name="T68" fmla="*/ 36 w 157"/>
                  <a:gd name="T69" fmla="*/ 109 h 156"/>
                  <a:gd name="T70" fmla="*/ 120 w 157"/>
                  <a:gd name="T71" fmla="*/ 47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7" h="156">
                    <a:moveTo>
                      <a:pt x="55" y="19"/>
                    </a:moveTo>
                    <a:cubicBezTo>
                      <a:pt x="52" y="20"/>
                      <a:pt x="49" y="22"/>
                      <a:pt x="46" y="23"/>
                    </a:cubicBezTo>
                    <a:cubicBezTo>
                      <a:pt x="46" y="23"/>
                      <a:pt x="46" y="23"/>
                      <a:pt x="46" y="23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27" y="40"/>
                      <a:pt x="25" y="43"/>
                      <a:pt x="24" y="46"/>
                    </a:cubicBezTo>
                    <a:cubicBezTo>
                      <a:pt x="23" y="46"/>
                      <a:pt x="23" y="46"/>
                      <a:pt x="23" y="46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3" y="57"/>
                      <a:pt x="3" y="57"/>
                      <a:pt x="3" y="57"/>
                    </a:cubicBezTo>
                    <a:cubicBezTo>
                      <a:pt x="16" y="66"/>
                      <a:pt x="16" y="66"/>
                      <a:pt x="16" y="66"/>
                    </a:cubicBezTo>
                    <a:cubicBezTo>
                      <a:pt x="15" y="69"/>
                      <a:pt x="15" y="72"/>
                      <a:pt x="15" y="76"/>
                    </a:cubicBezTo>
                    <a:cubicBezTo>
                      <a:pt x="15" y="76"/>
                      <a:pt x="15" y="76"/>
                      <a:pt x="15" y="76"/>
                    </a:cubicBezTo>
                    <a:cubicBezTo>
                      <a:pt x="0" y="81"/>
                      <a:pt x="0" y="81"/>
                      <a:pt x="0" y="81"/>
                    </a:cubicBezTo>
                    <a:cubicBezTo>
                      <a:pt x="2" y="96"/>
                      <a:pt x="2" y="96"/>
                      <a:pt x="2" y="96"/>
                    </a:cubicBezTo>
                    <a:cubicBezTo>
                      <a:pt x="18" y="97"/>
                      <a:pt x="18" y="97"/>
                      <a:pt x="18" y="97"/>
                    </a:cubicBezTo>
                    <a:cubicBezTo>
                      <a:pt x="19" y="101"/>
                      <a:pt x="19" y="102"/>
                      <a:pt x="22" y="107"/>
                    </a:cubicBezTo>
                    <a:cubicBezTo>
                      <a:pt x="22" y="107"/>
                      <a:pt x="22" y="107"/>
                      <a:pt x="22" y="107"/>
                    </a:cubicBezTo>
                    <a:cubicBezTo>
                      <a:pt x="11" y="118"/>
                      <a:pt x="11" y="118"/>
                      <a:pt x="11" y="118"/>
                    </a:cubicBezTo>
                    <a:cubicBezTo>
                      <a:pt x="21" y="130"/>
                      <a:pt x="21" y="130"/>
                      <a:pt x="21" y="130"/>
                    </a:cubicBezTo>
                    <a:cubicBezTo>
                      <a:pt x="35" y="124"/>
                      <a:pt x="35" y="124"/>
                      <a:pt x="35" y="124"/>
                    </a:cubicBezTo>
                    <a:cubicBezTo>
                      <a:pt x="38" y="127"/>
                      <a:pt x="41" y="130"/>
                      <a:pt x="45" y="132"/>
                    </a:cubicBezTo>
                    <a:cubicBezTo>
                      <a:pt x="45" y="132"/>
                      <a:pt x="45" y="132"/>
                      <a:pt x="45" y="132"/>
                    </a:cubicBezTo>
                    <a:cubicBezTo>
                      <a:pt x="42" y="147"/>
                      <a:pt x="42" y="147"/>
                      <a:pt x="42" y="147"/>
                    </a:cubicBezTo>
                    <a:cubicBezTo>
                      <a:pt x="57" y="153"/>
                      <a:pt x="57" y="153"/>
                      <a:pt x="57" y="153"/>
                    </a:cubicBezTo>
                    <a:cubicBezTo>
                      <a:pt x="65" y="140"/>
                      <a:pt x="65" y="140"/>
                      <a:pt x="65" y="140"/>
                    </a:cubicBezTo>
                    <a:cubicBezTo>
                      <a:pt x="70" y="141"/>
                      <a:pt x="75" y="141"/>
                      <a:pt x="80" y="141"/>
                    </a:cubicBezTo>
                    <a:cubicBezTo>
                      <a:pt x="80" y="142"/>
                      <a:pt x="80" y="142"/>
                      <a:pt x="80" y="142"/>
                    </a:cubicBezTo>
                    <a:cubicBezTo>
                      <a:pt x="86" y="156"/>
                      <a:pt x="86" y="156"/>
                      <a:pt x="86" y="156"/>
                    </a:cubicBezTo>
                    <a:cubicBezTo>
                      <a:pt x="102" y="153"/>
                      <a:pt x="102" y="153"/>
                      <a:pt x="102" y="153"/>
                    </a:cubicBezTo>
                    <a:cubicBezTo>
                      <a:pt x="101" y="137"/>
                      <a:pt x="101" y="137"/>
                      <a:pt x="101" y="137"/>
                    </a:cubicBezTo>
                    <a:cubicBezTo>
                      <a:pt x="101" y="137"/>
                      <a:pt x="101" y="137"/>
                      <a:pt x="101" y="137"/>
                    </a:cubicBezTo>
                    <a:cubicBezTo>
                      <a:pt x="105" y="136"/>
                      <a:pt x="108" y="134"/>
                      <a:pt x="111" y="132"/>
                    </a:cubicBezTo>
                    <a:cubicBezTo>
                      <a:pt x="111" y="133"/>
                      <a:pt x="111" y="133"/>
                      <a:pt x="111" y="133"/>
                    </a:cubicBezTo>
                    <a:cubicBezTo>
                      <a:pt x="123" y="143"/>
                      <a:pt x="123" y="143"/>
                      <a:pt x="123" y="143"/>
                    </a:cubicBezTo>
                    <a:cubicBezTo>
                      <a:pt x="135" y="132"/>
                      <a:pt x="135" y="132"/>
                      <a:pt x="135" y="132"/>
                    </a:cubicBezTo>
                    <a:cubicBezTo>
                      <a:pt x="127" y="118"/>
                      <a:pt x="127" y="118"/>
                      <a:pt x="127" y="118"/>
                    </a:cubicBezTo>
                    <a:cubicBezTo>
                      <a:pt x="127" y="118"/>
                      <a:pt x="127" y="118"/>
                      <a:pt x="127" y="118"/>
                    </a:cubicBezTo>
                    <a:cubicBezTo>
                      <a:pt x="129" y="116"/>
                      <a:pt x="131" y="113"/>
                      <a:pt x="133" y="110"/>
                    </a:cubicBezTo>
                    <a:cubicBezTo>
                      <a:pt x="133" y="110"/>
                      <a:pt x="133" y="110"/>
                      <a:pt x="133" y="110"/>
                    </a:cubicBezTo>
                    <a:cubicBezTo>
                      <a:pt x="148" y="113"/>
                      <a:pt x="148" y="113"/>
                      <a:pt x="148" y="113"/>
                    </a:cubicBezTo>
                    <a:cubicBezTo>
                      <a:pt x="154" y="98"/>
                      <a:pt x="154" y="98"/>
                      <a:pt x="154" y="98"/>
                    </a:cubicBezTo>
                    <a:cubicBezTo>
                      <a:pt x="140" y="90"/>
                      <a:pt x="140" y="90"/>
                      <a:pt x="140" y="90"/>
                    </a:cubicBezTo>
                    <a:cubicBezTo>
                      <a:pt x="140" y="90"/>
                      <a:pt x="140" y="90"/>
                      <a:pt x="140" y="90"/>
                    </a:cubicBezTo>
                    <a:cubicBezTo>
                      <a:pt x="141" y="87"/>
                      <a:pt x="141" y="83"/>
                      <a:pt x="141" y="80"/>
                    </a:cubicBezTo>
                    <a:cubicBezTo>
                      <a:pt x="142" y="80"/>
                      <a:pt x="142" y="80"/>
                      <a:pt x="142" y="80"/>
                    </a:cubicBezTo>
                    <a:cubicBezTo>
                      <a:pt x="157" y="75"/>
                      <a:pt x="157" y="75"/>
                      <a:pt x="157" y="75"/>
                    </a:cubicBezTo>
                    <a:cubicBezTo>
                      <a:pt x="154" y="60"/>
                      <a:pt x="154" y="60"/>
                      <a:pt x="154" y="60"/>
                    </a:cubicBezTo>
                    <a:cubicBezTo>
                      <a:pt x="139" y="59"/>
                      <a:pt x="139" y="59"/>
                      <a:pt x="139" y="59"/>
                    </a:cubicBezTo>
                    <a:cubicBezTo>
                      <a:pt x="138" y="58"/>
                      <a:pt x="138" y="58"/>
                      <a:pt x="138" y="58"/>
                    </a:cubicBezTo>
                    <a:cubicBezTo>
                      <a:pt x="137" y="55"/>
                      <a:pt x="136" y="52"/>
                      <a:pt x="133" y="48"/>
                    </a:cubicBezTo>
                    <a:cubicBezTo>
                      <a:pt x="134" y="47"/>
                      <a:pt x="134" y="47"/>
                      <a:pt x="134" y="47"/>
                    </a:cubicBezTo>
                    <a:cubicBezTo>
                      <a:pt x="144" y="39"/>
                      <a:pt x="144" y="39"/>
                      <a:pt x="144" y="39"/>
                    </a:cubicBezTo>
                    <a:cubicBezTo>
                      <a:pt x="135" y="26"/>
                      <a:pt x="135" y="26"/>
                      <a:pt x="135" y="26"/>
                    </a:cubicBezTo>
                    <a:cubicBezTo>
                      <a:pt x="121" y="33"/>
                      <a:pt x="121" y="33"/>
                      <a:pt x="121" y="33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18" y="29"/>
                      <a:pt x="115" y="27"/>
                      <a:pt x="111" y="24"/>
                    </a:cubicBezTo>
                    <a:cubicBezTo>
                      <a:pt x="111" y="24"/>
                      <a:pt x="111" y="24"/>
                      <a:pt x="111" y="24"/>
                    </a:cubicBezTo>
                    <a:cubicBezTo>
                      <a:pt x="115" y="9"/>
                      <a:pt x="115" y="9"/>
                      <a:pt x="115" y="9"/>
                    </a:cubicBezTo>
                    <a:cubicBezTo>
                      <a:pt x="100" y="3"/>
                      <a:pt x="100" y="3"/>
                      <a:pt x="100" y="3"/>
                    </a:cubicBezTo>
                    <a:cubicBezTo>
                      <a:pt x="91" y="16"/>
                      <a:pt x="91" y="16"/>
                      <a:pt x="91" y="16"/>
                    </a:cubicBezTo>
                    <a:cubicBezTo>
                      <a:pt x="91" y="16"/>
                      <a:pt x="91" y="16"/>
                      <a:pt x="91" y="16"/>
                    </a:cubicBezTo>
                    <a:cubicBezTo>
                      <a:pt x="86" y="15"/>
                      <a:pt x="81" y="15"/>
                      <a:pt x="76" y="15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0" y="0"/>
                      <a:pt x="70" y="0"/>
                      <a:pt x="70" y="0"/>
                    </a:cubicBezTo>
                    <a:cubicBezTo>
                      <a:pt x="55" y="3"/>
                      <a:pt x="55" y="3"/>
                      <a:pt x="55" y="3"/>
                    </a:cubicBezTo>
                    <a:cubicBezTo>
                      <a:pt x="55" y="19"/>
                      <a:pt x="55" y="19"/>
                      <a:pt x="55" y="19"/>
                    </a:cubicBezTo>
                    <a:close/>
                    <a:moveTo>
                      <a:pt x="120" y="47"/>
                    </a:moveTo>
                    <a:cubicBezTo>
                      <a:pt x="138" y="70"/>
                      <a:pt x="133" y="103"/>
                      <a:pt x="109" y="120"/>
                    </a:cubicBezTo>
                    <a:cubicBezTo>
                      <a:pt x="86" y="137"/>
                      <a:pt x="53" y="133"/>
                      <a:pt x="36" y="109"/>
                    </a:cubicBezTo>
                    <a:cubicBezTo>
                      <a:pt x="19" y="86"/>
                      <a:pt x="23" y="53"/>
                      <a:pt x="47" y="36"/>
                    </a:cubicBezTo>
                    <a:cubicBezTo>
                      <a:pt x="70" y="19"/>
                      <a:pt x="103" y="23"/>
                      <a:pt x="120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86672" tIns="43336" rIns="86672" bIns="43336" numCol="1" anchor="t" anchorCtr="0" compatLnSpc="1"/>
              <a:lstStyle/>
              <a:p>
                <a:endParaRPr lang="zh-CN" altLang="en-US" sz="1600" dirty="0">
                  <a:solidFill>
                    <a:schemeClr val="bg1"/>
                  </a:solidFill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endParaRPr>
              </a:p>
            </p:txBody>
          </p:sp>
        </p:grpSp>
      </p:grpSp>
      <p:sp>
        <p:nvSpPr>
          <p:cNvPr id="49" name="išľíďè"/>
          <p:cNvSpPr/>
          <p:nvPr/>
        </p:nvSpPr>
        <p:spPr bwMode="auto">
          <a:xfrm>
            <a:off x="7333734" y="1914719"/>
            <a:ext cx="3463576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Source Han Serif SC" panose="02020500000000000000" pitchFamily="18" charset="-122"/>
              <a:ea typeface="Source Han Serif SC" panose="02020500000000000000" pitchFamily="18" charset="-122"/>
              <a:cs typeface="+mn-ea"/>
              <a:sym typeface="Source Han Serif SC" panose="02020500000000000000" pitchFamily="18" charset="-122"/>
            </a:endParaRPr>
          </a:p>
        </p:txBody>
      </p:sp>
      <p:sp>
        <p:nvSpPr>
          <p:cNvPr id="53" name="iSlíďè"/>
          <p:cNvSpPr txBox="1"/>
          <p:nvPr/>
        </p:nvSpPr>
        <p:spPr bwMode="auto">
          <a:xfrm>
            <a:off x="7244614" y="1691516"/>
            <a:ext cx="2195830" cy="351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rIns="90000">
            <a:normAutofit/>
          </a:bodyPr>
          <a:lstStyle/>
          <a:p>
            <a:pPr marL="0" marR="0" lvl="0" indent="0" algn="l" defTabSz="913765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CA" altLang="zh-CN" sz="1600" b="1" dirty="0">
                <a:sym typeface="Source Han Serif SC" panose="02020500000000000000" pitchFamily="18" charset="-122"/>
              </a:rPr>
              <a:t>Dataset acquired from Kaggle</a:t>
            </a:r>
            <a:endParaRPr lang="zh-CN" altLang="en-US" sz="1600" b="1" dirty="0">
              <a:sym typeface="Source Han Serif SC" panose="02020500000000000000" pitchFamily="18" charset="-122"/>
            </a:endParaRPr>
          </a:p>
        </p:txBody>
      </p:sp>
      <p:sp>
        <p:nvSpPr>
          <p:cNvPr id="57" name="išľíďè"/>
          <p:cNvSpPr/>
          <p:nvPr/>
        </p:nvSpPr>
        <p:spPr bwMode="auto">
          <a:xfrm>
            <a:off x="7283550" y="2565555"/>
            <a:ext cx="3733213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600" b="1" dirty="0"/>
              <a:t>Contains the demographic information of the customers, services subscribed, monthly payments, their tenures, etc.</a:t>
            </a: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Source Han Serif SC" panose="02020500000000000000" pitchFamily="18" charset="-122"/>
              <a:ea typeface="Source Han Serif SC" panose="02020500000000000000" pitchFamily="18" charset="-122"/>
              <a:cs typeface="+mn-ea"/>
              <a:sym typeface="Source Han Serif SC" panose="02020500000000000000" pitchFamily="18" charset="-122"/>
            </a:endParaRPr>
          </a:p>
        </p:txBody>
      </p:sp>
      <p:sp>
        <p:nvSpPr>
          <p:cNvPr id="70" name="išľíďè"/>
          <p:cNvSpPr/>
          <p:nvPr/>
        </p:nvSpPr>
        <p:spPr bwMode="auto">
          <a:xfrm>
            <a:off x="7283550" y="4203377"/>
            <a:ext cx="3825576" cy="55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en-US" sz="1600" b="1" dirty="0"/>
              <a:t>Contains 21 variables and 7043 observations</a:t>
            </a:r>
            <a:endParaRPr lang="en-CA" sz="1600" b="1" dirty="0"/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Source Han Serif SC" panose="02020500000000000000" pitchFamily="18" charset="-122"/>
              <a:ea typeface="Source Han Serif SC" panose="02020500000000000000" pitchFamily="18" charset="-122"/>
              <a:cs typeface="+mn-ea"/>
              <a:sym typeface="Source Han Serif SC" panose="02020500000000000000" pitchFamily="18" charset="-122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2E62717A-EC03-471E-A221-52672941BAD0}"/>
              </a:ext>
            </a:extLst>
          </p:cNvPr>
          <p:cNvGrpSpPr/>
          <p:nvPr/>
        </p:nvGrpSpPr>
        <p:grpSpPr>
          <a:xfrm>
            <a:off x="0" y="306459"/>
            <a:ext cx="4104096" cy="663591"/>
            <a:chOff x="0" y="306459"/>
            <a:chExt cx="4104096" cy="621135"/>
          </a:xfrm>
        </p:grpSpPr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ADA4CA32-8F3C-424A-8C32-B8D650C5D64A}"/>
                </a:ext>
              </a:extLst>
            </p:cNvPr>
            <p:cNvSpPr txBox="1"/>
            <p:nvPr/>
          </p:nvSpPr>
          <p:spPr>
            <a:xfrm>
              <a:off x="649696" y="503509"/>
              <a:ext cx="3454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DATASET</a:t>
              </a: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FB057C62-AD34-4C28-91E8-99EDE3D22C02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64" name="矩形 63">
              <a:extLst>
                <a:ext uri="{FF2B5EF4-FFF2-40B4-BE49-F238E27FC236}">
                  <a16:creationId xmlns:a16="http://schemas.microsoft.com/office/drawing/2014/main" id="{CFB939B2-317A-4CA4-92D8-20A0D0F3B2D3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E08F05-A190-45CC-89D2-D375157B5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05"/>
          <a:stretch/>
        </p:blipFill>
        <p:spPr>
          <a:xfrm>
            <a:off x="1584495" y="305462"/>
            <a:ext cx="8411083" cy="6186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3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泪滴形 21"/>
          <p:cNvSpPr/>
          <p:nvPr/>
        </p:nvSpPr>
        <p:spPr>
          <a:xfrm rot="5400000">
            <a:off x="4423410" y="1901190"/>
            <a:ext cx="1560513" cy="1560513"/>
          </a:xfrm>
          <a:prstGeom prst="teardrop">
            <a:avLst>
              <a:gd name="adj" fmla="val 124415"/>
            </a:avLst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23" name="泪滴形 22"/>
          <p:cNvSpPr/>
          <p:nvPr/>
        </p:nvSpPr>
        <p:spPr>
          <a:xfrm rot="10800000">
            <a:off x="6368099" y="1901190"/>
            <a:ext cx="1560513" cy="1560513"/>
          </a:xfrm>
          <a:prstGeom prst="teardrop">
            <a:avLst>
              <a:gd name="adj" fmla="val 124415"/>
            </a:avLst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24" name="泪滴形 23"/>
          <p:cNvSpPr/>
          <p:nvPr/>
        </p:nvSpPr>
        <p:spPr>
          <a:xfrm rot="155337">
            <a:off x="4350862" y="3764440"/>
            <a:ext cx="1560513" cy="1560513"/>
          </a:xfrm>
          <a:prstGeom prst="teardrop">
            <a:avLst>
              <a:gd name="adj" fmla="val 124415"/>
            </a:avLst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25" name="泪滴形 24"/>
          <p:cNvSpPr/>
          <p:nvPr/>
        </p:nvSpPr>
        <p:spPr>
          <a:xfrm rot="15871622">
            <a:off x="6438959" y="3764439"/>
            <a:ext cx="1560513" cy="1560513"/>
          </a:xfrm>
          <a:prstGeom prst="teardrop">
            <a:avLst>
              <a:gd name="adj" fmla="val 124415"/>
            </a:avLst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92064" y="2381174"/>
            <a:ext cx="1283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01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707862" y="2381174"/>
            <a:ext cx="1283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02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788532" y="4220355"/>
            <a:ext cx="1283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03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707862" y="4207800"/>
            <a:ext cx="12835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04</a:t>
            </a:r>
            <a:endParaRPr lang="zh-CN" altLang="en-US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865539" y="2623435"/>
            <a:ext cx="3504251" cy="12311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0"/>
              </a:spcAft>
            </a:pPr>
            <a:r>
              <a:rPr lang="en-CA" altLang="zh-CN" sz="1600" b="1" dirty="0">
                <a:solidFill>
                  <a:prstClr val="black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rPr>
              <a:t>Load csv file into Pandas </a:t>
            </a:r>
            <a:r>
              <a:rPr lang="en-CA" altLang="zh-CN" sz="1600" b="1" dirty="0" err="1">
                <a:solidFill>
                  <a:prstClr val="black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rPr>
              <a:t>dataframe</a:t>
            </a:r>
            <a:endParaRPr lang="en-US" altLang="zh-CN" sz="1600" b="1" dirty="0">
              <a:solidFill>
                <a:prstClr val="black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cs typeface="+mn-ea"/>
              <a:sym typeface="Source Han Serif SC" panose="02020500000000000000" pitchFamily="18" charset="-122"/>
            </a:endParaRPr>
          </a:p>
          <a:p>
            <a:pPr algn="r"/>
            <a:endParaRPr lang="zh-CN" altLang="en-US" sz="1600" b="1" dirty="0"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18160" y="4533271"/>
            <a:ext cx="3211292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CA" altLang="zh-CN" sz="1600" b="1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Convert categorical features to numeric </a:t>
            </a:r>
            <a:endParaRPr lang="zh-CN" altLang="en-US" sz="1600" b="1" dirty="0"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378370" y="2684722"/>
            <a:ext cx="3211292" cy="1477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0"/>
              </a:spcAft>
            </a:pPr>
            <a:r>
              <a:rPr lang="en-CA" altLang="zh-CN" sz="1600" b="1" dirty="0">
                <a:solidFill>
                  <a:prstClr val="black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rPr>
              <a:t>Check missing values and outliers</a:t>
            </a:r>
            <a:endParaRPr lang="en-US" altLang="zh-CN" sz="1600" b="1" dirty="0">
              <a:solidFill>
                <a:prstClr val="black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cs typeface="+mn-ea"/>
              <a:sym typeface="Source Han Serif SC" panose="02020500000000000000" pitchFamily="18" charset="-122"/>
            </a:endParaRPr>
          </a:p>
          <a:p>
            <a:endParaRPr lang="zh-CN" altLang="en-US" sz="1600" b="1" dirty="0"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  <a:p>
            <a:endParaRPr lang="zh-CN" altLang="en-US" sz="1600" b="1" dirty="0"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550686" y="4411457"/>
            <a:ext cx="3078617" cy="1477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200"/>
              </a:spcAft>
            </a:pPr>
            <a:r>
              <a:rPr lang="en-CA" altLang="zh-CN" sz="1600" b="1" dirty="0">
                <a:solidFill>
                  <a:prstClr val="black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cs typeface="+mn-ea"/>
                <a:sym typeface="Source Han Serif SC" panose="02020500000000000000" pitchFamily="18" charset="-122"/>
              </a:rPr>
              <a:t>Re-confirm data and pickle the file for next stage</a:t>
            </a:r>
            <a:endParaRPr lang="en-US" altLang="zh-CN" sz="1600" b="1" dirty="0">
              <a:solidFill>
                <a:prstClr val="black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cs typeface="+mn-ea"/>
              <a:sym typeface="Source Han Serif SC" panose="02020500000000000000" pitchFamily="18" charset="-122"/>
            </a:endParaRPr>
          </a:p>
          <a:p>
            <a:endParaRPr lang="zh-CN" altLang="en-US" sz="1600" b="1" dirty="0"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  <a:p>
            <a:endParaRPr lang="zh-CN" altLang="en-US" sz="1600" b="1" dirty="0"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58E26385-C383-41E1-AC2C-01744E7EA145}"/>
              </a:ext>
            </a:extLst>
          </p:cNvPr>
          <p:cNvGrpSpPr/>
          <p:nvPr/>
        </p:nvGrpSpPr>
        <p:grpSpPr>
          <a:xfrm>
            <a:off x="0" y="306459"/>
            <a:ext cx="4544078" cy="747017"/>
            <a:chOff x="0" y="306459"/>
            <a:chExt cx="4544078" cy="747017"/>
          </a:xfrm>
        </p:grpSpPr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EE6ECF8C-A400-4EFE-A5DC-0DD70B7730F7}"/>
                </a:ext>
              </a:extLst>
            </p:cNvPr>
            <p:cNvSpPr txBox="1"/>
            <p:nvPr/>
          </p:nvSpPr>
          <p:spPr>
            <a:xfrm>
              <a:off x="619759" y="653366"/>
              <a:ext cx="392431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spc="600" dirty="0">
                  <a:latin typeface="Source Han Serif SC" panose="02020500000000000000" pitchFamily="18" charset="-122"/>
                  <a:ea typeface="Source Han Serif SC" panose="02020500000000000000" pitchFamily="18" charset="-122"/>
                  <a:cs typeface="+mn-ea"/>
                  <a:sym typeface="Source Han Serif SC" panose="02020500000000000000" pitchFamily="18" charset="-122"/>
                </a:rPr>
                <a:t>DATA WRANGLING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D00AE12-273D-4719-BEDB-3387CE7A2FCD}"/>
                </a:ext>
              </a:extLst>
            </p:cNvPr>
            <p:cNvSpPr/>
            <p:nvPr/>
          </p:nvSpPr>
          <p:spPr>
            <a:xfrm>
              <a:off x="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5D4FAEFE-A87E-4DDB-BDE3-55D61852528E}"/>
                </a:ext>
              </a:extLst>
            </p:cNvPr>
            <p:cNvSpPr/>
            <p:nvPr/>
          </p:nvSpPr>
          <p:spPr>
            <a:xfrm>
              <a:off x="223520" y="306459"/>
              <a:ext cx="142240" cy="62113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49D684C-A575-40D4-973B-1E005D0412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406" r="15568"/>
          <a:stretch/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3A79C13-5EDB-44A9-B4EC-020EC78B8CE0}"/>
              </a:ext>
            </a:extLst>
          </p:cNvPr>
          <p:cNvSpPr txBox="1"/>
          <p:nvPr/>
        </p:nvSpPr>
        <p:spPr>
          <a:xfrm>
            <a:off x="6637655" y="4779010"/>
            <a:ext cx="5095240" cy="950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80000"/>
              </a:lnSpc>
            </a:pPr>
            <a:r>
              <a:rPr lang="en-CA" altLang="zh-CN" sz="36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Data Exploration</a:t>
            </a:r>
            <a:endParaRPr lang="zh-CN" altLang="en-US" sz="3600" b="1" dirty="0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CC88DE1-2A12-43B3-966F-A63BCF8970CF}"/>
              </a:ext>
            </a:extLst>
          </p:cNvPr>
          <p:cNvCxnSpPr>
            <a:cxnSpLocks/>
          </p:cNvCxnSpPr>
          <p:nvPr/>
        </p:nvCxnSpPr>
        <p:spPr>
          <a:xfrm>
            <a:off x="6254115" y="2667000"/>
            <a:ext cx="0" cy="2824480"/>
          </a:xfrm>
          <a:prstGeom prst="line">
            <a:avLst/>
          </a:prstGeom>
          <a:ln w="19050">
            <a:solidFill>
              <a:srgbClr val="47EA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>
            <a:extLst>
              <a:ext uri="{FF2B5EF4-FFF2-40B4-BE49-F238E27FC236}">
                <a16:creationId xmlns:a16="http://schemas.microsoft.com/office/drawing/2014/main" id="{A32733FF-566B-4385-B7D2-BA7F442B15B3}"/>
              </a:ext>
            </a:extLst>
          </p:cNvPr>
          <p:cNvSpPr/>
          <p:nvPr/>
        </p:nvSpPr>
        <p:spPr>
          <a:xfrm>
            <a:off x="6937828" y="3022963"/>
            <a:ext cx="464457" cy="464457"/>
          </a:xfrm>
          <a:prstGeom prst="ellipse">
            <a:avLst/>
          </a:prstGeom>
          <a:solidFill>
            <a:srgbClr val="0014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47EAFF"/>
              </a:solidFill>
              <a:latin typeface="Source Han Serif SC" panose="02020500000000000000" pitchFamily="18" charset="-122"/>
              <a:ea typeface="Source Han Serif SC" panose="02020500000000000000" pitchFamily="18" charset="-122"/>
              <a:sym typeface="Source Han Serif SC" panose="02020500000000000000" pitchFamily="18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5C35F18-88D5-4428-BC80-7CDEE1F4E9EB}"/>
              </a:ext>
            </a:extLst>
          </p:cNvPr>
          <p:cNvSpPr txBox="1"/>
          <p:nvPr/>
        </p:nvSpPr>
        <p:spPr>
          <a:xfrm>
            <a:off x="6591390" y="2409190"/>
            <a:ext cx="215773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0" b="1" dirty="0">
                <a:solidFill>
                  <a:srgbClr val="47EAFF"/>
                </a:solidFill>
                <a:latin typeface="Source Han Serif SC" panose="02020500000000000000" pitchFamily="18" charset="-122"/>
                <a:ea typeface="Source Han Serif SC" panose="02020500000000000000" pitchFamily="18" charset="-122"/>
                <a:sym typeface="Source Han Serif SC" panose="02020500000000000000" pitchFamily="18" charset="-122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86617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7000"/>
    </mc:Choice>
    <mc:Fallback xmlns="">
      <p:transition spd="slow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2-0321-36黑色高逼格点线科技感PPT模板"/>
</p:tagLst>
</file>

<file path=ppt/theme/theme1.xml><?xml version="1.0" encoding="utf-8"?>
<a:theme xmlns:a="http://schemas.openxmlformats.org/drawingml/2006/main" name="AAAAAAAAAAAAAAAAAAAAAAAAAAA">
  <a:themeElements>
    <a:clrScheme name="自定义 357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1B26"/>
      </a:accent1>
      <a:accent2>
        <a:srgbClr val="001B26"/>
      </a:accent2>
      <a:accent3>
        <a:srgbClr val="001B26"/>
      </a:accent3>
      <a:accent4>
        <a:srgbClr val="001B26"/>
      </a:accent4>
      <a:accent5>
        <a:srgbClr val="001B26"/>
      </a:accent5>
      <a:accent6>
        <a:srgbClr val="001B26"/>
      </a:accent6>
      <a:hlink>
        <a:srgbClr val="001B26"/>
      </a:hlink>
      <a:folHlink>
        <a:srgbClr val="001B26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496</Words>
  <Application>Microsoft Office PowerPoint</Application>
  <PresentationFormat>Widescreen</PresentationFormat>
  <Paragraphs>117</Paragraphs>
  <Slides>23</Slides>
  <Notes>22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等线</vt:lpstr>
      <vt:lpstr>等线 Light</vt:lpstr>
      <vt:lpstr>Source Han Serif SC</vt:lpstr>
      <vt:lpstr>Arial</vt:lpstr>
      <vt:lpstr>Calibri</vt:lpstr>
      <vt:lpstr>AAAAAAAAAAAAAAAAAAAAAAAAAAA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2-0321-36黑色高逼格点线科技感PPT模板</dc:title>
  <dc:creator>Administrator</dc:creator>
  <cp:lastModifiedBy>Tracy Huang</cp:lastModifiedBy>
  <cp:revision>78</cp:revision>
  <dcterms:created xsi:type="dcterms:W3CDTF">2019-03-21T10:58:16Z</dcterms:created>
  <dcterms:modified xsi:type="dcterms:W3CDTF">2019-08-22T21:11:25Z</dcterms:modified>
</cp:coreProperties>
</file>

<file path=docProps/thumbnail.jpeg>
</file>